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256" r:id="rId3"/>
    <p:sldId id="258" r:id="rId4"/>
    <p:sldId id="262" r:id="rId5"/>
    <p:sldId id="259" r:id="rId6"/>
    <p:sldId id="263" r:id="rId7"/>
    <p:sldId id="260" r:id="rId8"/>
    <p:sldId id="266" r:id="rId9"/>
    <p:sldId id="261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64" r:id="rId35"/>
    <p:sldId id="291" r:id="rId36"/>
    <p:sldId id="265" r:id="rId37"/>
    <p:sldId id="307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>
        <p:scale>
          <a:sx n="84" d="100"/>
          <a:sy n="84" d="100"/>
        </p:scale>
        <p:origin x="3" y="-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2.449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8665 11628 6880,'0'0'2560,"0"0"-1984,-28 0-160,28 0 1024,0 28-864,-28-28 256,28 0-480,0 0 64,0 28-256,0 0-224,0-28 32,28 29 64,-28-1 0,0 1 256,0 27-160,0 0 160,28 29-160,-28 0 160,29 27-192,-1 2-160,0 26 0,0 30 256,1-29-128,-1 28 0,0 1-32,0-1 32,29 0-32,-29 1-96,0-1 32,29-28 320,-29 0-192,0-28 0,0 0-64,0-28 32,-28 27-32,29-55 255,-1 28-159,-28-29 96,0 0-128,0 1 0,28 0-32,-28-29 96,0 0-96,0-28-32,0 28 0,0 0 160,0-28-96,0 0-320,0 0 128,0 0 640,0 0-288,-28 0-832,28 0 256,0 0 544,0-28-96,-28 28-384,28 0 160,0 0 416,0 0-160,0 0-832,0 0 352,0 0-991,0 0 703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3.356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19530 14676 5312,'0'-28'1952,"0"28"-1504,0 0-128,0 0 1600,0 0-1120,0 0 288,0-28-640,0 28 384,-28 0-512,28 0-352,0-28 0,0 28 832,0 0-448,0 0-672,0 0 128,0 0 320,28 0-64,0 0 224,0 0-160,1 0 64,-1 0-96,29 0 288,-1-29-192,28 29-384,-27 0 96,28-28 288,-1 28-96,30-28-160,-2 0 32,1 28 64,28-28 0,-28-1-288,28 1 128,-28 0 480,0 0-192,28-1 96,0 1-160,1 0 0,26 0-32,-26 28-128,-1-28 32,-28-29 96,28 29-32,0-29-96,0 29 32,0-28 224,1-1-96,-2 29 319,-26-28-223,-2 27 256,30 1-256,-30 0-32,1-28-96,0 27-128,0 1 32,0 0-320,-29-29 192,30 29 320,-30 0-64,0 0 992,2 28-640,-30-28-512,-28 28 0,0 0 448,0-29-192,0 29-960,-28 0 384,0 0 992,0 0-320,0 0-192,0 29-96,-28-29-736,0 0 416,0 0-1727,0 28 1151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4.776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26360 10245 5824,'-28'0'2144,"28"29"-1664,0-29-128,0 0 1280,-28 0-960,28 0 0,-28 0-416,28 0 256,0 0-288,-29 0 160,29 0-224,0 0-128,-28 0-64,28 0 736,0 0-384,0 0-64,28 0-160,-28 0-96,29 0 32,27 0 384,-28 0-224,29 0-224,-1 0 0,29 0 64,0 0 0,-1 0 64,29 0-64,0 0-32,0 0 32,0-29-32,0 29 0,0-28 0,-1 28 0,30-29 0,-30 1 0,1 28 0,-28-28 0,28 0 416,-28 28-224,-29 0-576,0 0 192,1 0 640,-1 0-256,1 0-448,-29 0 96,28 0 192,-27 0 0,-29 0-64,28 0 0,1 0-320,-29 0 192,0 0 256,0 0-32,-29 0 0,29 0-32,-28 0-1664,-29 28 896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5.323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27405 10245 6720,'0'0'2496,"0"0"-1952,0 28-128,0-28 480,0 0-576,0 28 416,0-28-416,0 29 192,0-1-288,28 0 224,-28 28-256,0 1 320,0-1-288,28 57 96,-28 0-192,0 0-288,0 0 96,29 56-192,-1 29 128,-28-29 64,28 0 64,0 1 256,0-29-128,0 0-384,-28-28 128,29 0 160,-1 28 0,-28-28 64,0-29-32,28 29-64,-28-28 32,29 0 320,-29-29-192,0 29-224,0-29 32,0-28 64,0 29 0,0-29-32,0 0 32,0-28-320,0 0 160,0 29 320,0-29-96,0 0-352,0 0 128,0 0 32,0 0 64,-29 0 32,29-29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6.005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29013 10245 7552,'-29'0'2816,"29"-28"-2208,0 28-160,0 0 480,0 0-608,0 0 640,0 28-544,29-28-768,-29 29 160,28 27 384,0 1-64,-28-1 96,28 29-128,-28 28 0,29 28-32,-29-28-256,28 28 96,-28 0 320,28 28-128,-28-28-224,28 29 64,0-29 64,1-28 32,-1 28-32,-28-28 32,28-1 160,-28 1-96,0 0-256,28-28 96,-28 0 0,0-1 64,0-27-160,0-1 96,0 1 96,0-29 0,-28 0 64,28 0-64,0-28 128,-28 29-96,28-29 128,0-29-128,0 29-448,-28-28 192,28 28-320,-29-28 256,29 28-480,0 0 416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7.094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29070 11459 6976,'-29'0'2592,"29"28"-2016,0-28-160,0 0 544,29-28-608,-29 28 544,28 0-480,0-28 256,29 28-384,-1-28-800,0 28 288,1-29 544,-1 29-160,29-28 736,0 28-480,-1-28-416,1 0-32,0 28-160,28-29 96,-29 1 64,29 0 32,0 0 352,-28 28-192,28-28-288,-57 28 64,0-29 0,1 29 64,-29 0 0,-28 0 0,29 0-576,-29 0 320,-29 0 800,1-28-256,28 28-1152,-28 0 448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7.522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30396 10188 9056,'-29'0'3360,"29"28"-2624,0 0-192,29 1 192,-29-1-512,0 1-448,28 27 128,-28 0 192,28 29-32,-28 0-64,28-1-32,0 29 672,-28 28-384,28 1-416,0 55 64,-28 0 0,57-27 64,-28 28 160,-1-30-64,0 30-32,0-28 0,0-30-32,0-26 0,-28-2 256,28 2-128,-28-58-320,0 0 96,0-28 224,0-28-64,0 0-64,-28 0-32,28-28-736,0-28 384,-28 0-576,28-1 512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8.593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32936 9850 8224,'0'0'3040,"0"0"-2368,0 0-160,0 29 1120,-29-29-992,1 0-896,-1 28 96,-27-28 416,-28 28-128,-1 0-448,0 0 160,1 1 0,-1-1 64,0 0 288,-27 0-96,-2-28 32,2 0-64,27 29 96,-28-1-96,29-28-32,-30 28 0,30-28-32,-1 28 0,28 0-160,1-28 96,0 29 160,28-29-32,0 0-32,-1 28 0,29-28-32,0 0 0,29 28 256,-1-28-128,0 28-96,0 1-64,28-1 32,-28 0 0,29 0-96,-28 29 64,27-1 224,-28 29-96,28-1-160,-28 1 0,1 28-32,-29 0 32,28 0 256,-28 56-96,29-28-256,-29-28 96,0 28 64,0-28 32,28 0-96,-28 0 32,0-28-256,28 27 160,-28-55 832,28 28-384,-28-29-480,28-28 96,-28 0-192,28 1 160,0-1 192,-28-28-32,29 28 128,-1-28-128,-28 0-384,0 0 256,29 0 0,-1 0 480,0 0-224,28 0-160,0 0-32,-27 0-160,28 0 96,-1-28 96,0 28 0,0 0 256,30-28-160,-30 28 32,28-29-96,1 1-128,-28 0 32,27 28-32,1-28 0,-28 0 416,27 28-192,-28 0-160,29-29 0,-28 29 287,-29 0-191,28 0-352,-28 0 129,0 0 159,-28 0-1,0 0-702,-28-28 383,28 28-192,-28-28 288,0 0-1504,0-1 928</inkml:trace>
  <inkml:trace contextRef="#ctx0" brushRef="#br0" timeOffset="469">31609 11063 6144,'0'29'2272,"0"-29"-1760,0 0-160,28 0 1728,1 0-1216,-29 0 288,56-29-704,-28 29 32,29 0-320,-1-28 352,1 28-288,-1 0-32,29 0-128,-29-29 288,29 29-160,-28-28 447,27 28-351,1-28-768,0 28 257,-1 0 31,-27-28 160,-1 28-64,1 0 64,-1 0-192,-56 0 128,28-28-512,-28 28 320,0 0 8159,-28 0-4287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1.958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7847 17357 7296,'-29'0'2720,"29"0"-2112,-28 0-192,28 0 224,-28 0-448,28 0 256,0 0-224,0 0 224,-28 0-256,28 0 160,0 0-192,0 0 288,28 0-256,-28 0 32,56 0-128,1 0 160,0-28-160,55 28-32,-27-28-32,28 0 320,28 0-192,-28-1-224,28-27 32,0 28 288,0-1-160,0-27-416,29 28 128,-29 0 224,0-1 0,-28-27 64,28 56-32,-57-28 448,1 28-288,0-29-640,-29 29 192,-28 0 64,29 0 128,-29-28-64,-28 28 64,29 0 32,-29 0 0,0 0 0,0 0 0,-29 28-352,1-28 192,28 0 960,-28 0-416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2.696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9004 17103 7232,'28'0'2656,"-28"0"-2048,0 0-192,0 0 288,0 0-480,0 0 672,0 0-480,0 0-352,0 29-64,0-1 32,0 0 0,28 28 416,-28 0-256,0 1 128,0 28-192,28 27 576,1 2-416,-29-2-256,56 30-32,-27-2-256,-1 2 160,28 27 96,-28 28 32,29-27 64,-1 0-64,1-2-32,-1 2 32,0 0-128,1-30 64,-29-26 32,1-2 0,27 1 64,-56-56-32,28-1 64,0-28-64,-28-28 320,0 0-160,0-28-736,0 0 288,-28-28-992,0-30 736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3.181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10782 16934 7808,'0'0'2880,"0"0"-2240,0 28-160,0-28 224,0 0-480,0 29-32,0-1-96,0 0 416,0 28-288,28 29-384,-28 28 96,28 28 480,0 0-224,1 29 0,-1-1-96,0 0 352,29 1-256,-29-1-224,0 0 0,28-56-64,-27 28 32,-1-56-160,29 0 128,-57-29 32,28 0 64,0 1 64,0-29-32,-28-28-32,28 0 32,-28-28 32,0 0-32,0-1-864,0-27 448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3.597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8552 11798 6464,'-28'0'2400,"0"0"-1856,28 0-160,-29 28 640,29-28-640,0 0 544,-28 0-512,28 0-576,0-28 64,28 28 352,1-29-128,-1 1-128,28-28 0,1 28 416,-1-29-224,29 1 128,-29-1-192,57 29 512,-28-28-384,28 27-800,0 1 288,28-28 192,-57 27 64,29 29 32,0-28 0,0 28-32,-28 0 0,-1 0 0,-27 28 0,-1 1 544,-27-1-288,-1 0-672,0 29 224,0 27 608,-28-27-224,0 27-320,0 29 64,-28-28-160,0 0 128,0 27 416,-1-27-160,-27 28-288,-1-28 64,1-1 0,0 1 64,-29 0 256,28-1-128,-27 1 160,27 0-160,-27-29-192,-1 1 0,29-29 320,-29 28-160,28-28-160,1-28 32,0 29 288,-1-1-160,29-28-64,0 0-64,-1 0 96,1 0-32,0 0 192,28 0-128,-28 0-448,28 28 160,0-28-64,28 0 160,0 0-1216,0 0 736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3.579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11035 18344 4064,'-28'28'1504,"28"-28"-1184,0 0-64,0 0 2240,0 0-1408,28 0 224,0-28-832,1 28 0,27-28-320,0 0 416,1-28-320,-1 28-128,1-1-64,-1-28 992,29 29-576,0-28-480,-1 28-32,1 0 32,0 0 0,-1-29 96,-27 28-64,-1 29-96,1-28 32,-1 0 32,0 28 0,-27-28 192,-1 28-96,0 0-32,0 0-32,-28-28-128,29 28 64,-58-28 32,29 28 0,-28-28-352,28-1 192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3.962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12249 16370 320,'28'28'128,"-28"-28"-96,0 28-32,0 0 5664,29 1-3104,-29-1-128,0 29-1504,28-1-256,-28 0-384,28 57-192,-28-28-32,28 28 128,1 56-96,-29-28 256,28 28-224,0 1 672,0-1-448,0-28-512,1 57 64,-1-57 0,0 28 64,29-27-256,-29-30 160,0-27 384,0 0-96,-28-57-160,28 28 0,-28-56-160,0 28 96,0-28-32,0-28 32,0 0-352,0-28 192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4.428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13434 16510 8064,'-28'28'2976,"28"-28"-2304,0 0-192,0 0 928,0 28-864,0 0-416,0-28-128,0 57 96,0-28-64,0 27 576,28 28-352,-28 1-320,28 28 32,-28 0 128,28 56-64,-28-27-64,29-2 0,-29 30 160,28-29-64,-28-28 320,29 28-192,-1-28-544,0-1 192,0-26 128,-28-2 32,28-28 0,-28 1 32,0 0 224,0-29-128,0-28-736,0 0 320,0 0-64,0-28 224,0-29-960,0 0 608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4.911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14309 16510 7712,'0'28'2880,"0"-28"-2240,0 0-192,0 29-32,0-1-320,29 0-32,-1 29-32,-28 27 736,28 1-416,-28 0-416,28 27 0,0 58 416,0-29-192,0 0-256,1 0 32,-1 0 640,1-28-320,-1 0-64,-28-28-128,28-1-704,0-27 352,-28-1 256,0-28 32,28 1 544,-28-1-320,0 0-736,0-28 288,0-28 32,0 28 416,-28-28-96,0-1-800,28 1 320,-28 0 1408,0 0-544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5.615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14450 17414 2560,'-28'-142'960,"28"114"-768,-28-56-32,28 84 1760,0-57-1088,-29 0 1216,29 29-1184,0-28-448,0 28-256,0-28 320,0 27-256,0 1 256,0-1-256,0 29 288,0-28-288,0 28 224,0 0-224,0 0-128,0 0-64,29 0 384,-1 28-224,0-28 128,28 29-192,0-1 416,1 1-288,0-1-128,-1 0-64,28 0-288,-27 28 128,28 29 256,27-28-96,2 27-64,26 1-32,-26 0-320,26-1 192,-26-28 320,-2 30-64,30-2 192,-30-28-160,2 1-352,-2 0 128,1-1 352,-28 28-96,-1-27-416,1-29 128,-28 29 288,-1-29-64,0 0-64,1 0-64,-29 0 320,1-28-192,-29 28 352,28-28-256,-28 0-32,0-28-96,0 28 383,-28-28-255,28 0 0,-29 0-128,1-28 96,28-30-96,-29 2-800,1-29 385,-28-28 1054,28 0-351,0-28-512,0-1 32,-1-28 736,1 30-320,-1 26-320,29 1 0,0 56 32,0 1 32,-28-1-160,28 28 64,0 29-96,0 0 64,0 0-64,0 0 64,0 0-288,-28 28 224,28-28-735,0 28 511,0-29-928,0 29 704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28.945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21620 15326 7136,'0'0'2656,"0"0"-2080,0 0-160,0 0 704,0 0-704,0 0 256,-28 0-384,28 0-96,-28-28-128,-1 28-128,1 0 32,-28 0 512,-1 0-256,-27 0 416,27 28-384,-28 1 96,29-1-224,-29 0-64,1 29-32,-1-29 32,-28 28-32,57 1 128,-29-1-96,29-28-32,-1 29 0,29-1-192,0 1 96,-1-1 32,58 1 32,-1-1 0,28-28 0,1 29-160,27-29 96,1 28 32,28-27 32,-28-1-224,-1 28 128,29 1 192,0-29-64,-28 28-192,28 1 64,0-29 32,-29 57 64,29-29-96,-56 1 64,27 27 32,-27-27 0,-29-1 192,0 29-96,0-1-672,-28-27 320,0 28 512,-28-29-128,0 0 64,0 1-128,-29-1 96,1 1-96,-1-29 320,-27 28-192,27 1-192,-27-29 0,-1 0-160,28 29 96,1-57-32,0 28 32,-1-28 128,1 28-32,-1-28-160,57 0 64,-28 0-96,0 0 64,28 0 0,28 0 32,-28-28-224,28 0 160,0 0 1600,1-29-801</inkml:trace>
  <inkml:trace contextRef="#ctx0" brushRef="#br0" timeOffset="-1026">18288 15608 8896,'-56'0'3296,"56"0"-2560,-28 0-224,28 0 160,0 0-480,-28 0 480,0 0-384,28 0-768,-29 28 256,1 1-96,-29-1 192,29 0 224,-28 28-32,28 1 192,-29-1-160,0 57 32,29 0-64,0 0-64,0 28 32,28-28-32,-28 0 0,28 28 0,0-56 0,0 28 64,28-1-32,0 1-32,-28 0 32,56 0-192,1-28 96,-28-1 32,27-27 32,28-1 64,-27-27-32,0-1-96,-1 0 32,0 0 32,0-28 0,1 0-224,28 0 128,-29 0 256,0-28-96,1 0 0,0 28-32,-1 0-32,0-28 0,1-1 64,0 1-32,27 0-96,-28-29 32,1 29 160,0-28-64,-1-1-320,-28 29 160,28-28 160,1 27-32,-29-27 0,1 28 0,-29-29 384,28 29-224,-28 0-448,-28-29 160,28 1 128,-29 28 0,1 0-192,-1-1 64,1 1 96,-28 0 32,28 28 128,-28 0-96,27 0-384,-28 28 192,29-28 160,0 0 0,-28 28 288,56-28-192,-28 0-320,28 0 96,-28 0 96,56 0 0,-28 0 96,28-28-64,-28 28-32,56 0 32,-28-28-128,29 28 64,-29-28 160,1-1-64,27 29-320,-28-28 160,28 0 96,-28 28 0,29-28 160,-28 0-96,27 28-96,-28-29 0,0 1 32,0 28 0,0-28 0,1 28 0,-29 0 64,28 0-32,-28-28 128,0 28-96,0 0-448,0 0 192,0 0 384,0 28-128,0-28 32,0 56 64,0-27-96,0-1 32,0 0-32,29 0 224,-29 29-160,28-29-608,-28 28 256,28 1 128,0-1 96,-28 29-352,28-29 224,0 1 288,0 27-64,1-27 64,-1 28-96,1-29 32,-1 0-64,-28 1-96,28-1 32,-28-27 32,28 27 0,-28-28-288,28 0 160,-28 1 608,0-1-256,0 0-416,0-28 96,0 0-224,0 0 192,0 0-640</inkml:trace>
  <inkml:trace contextRef="#ctx0" brushRef="#br0" timeOffset="793">23566 14847 8384,'0'0'3104,"0"0"-2400,0 28-224,0-28-32,0 0-352,-28 0 32,28 0-64,0 29 448,0-29-288,-28 28-512,0 0 128,28 0 960,0 28-416,-28-28 352,0 29-416,28 0-320,0 27-32,-29 1 224,1 28-128,28-1-352,0 2 160,-28-30 160,28 29 0,0 0 0,-29 0 0,29 0 96,0-29-64,-28-27-96,28 28 0,0-29 96,-28-28-32,28 28-32,0-27 32,0-1 32,0-28-32,-28 29-32,28-58 32,0 29-320,-28-28 160,28-1-576,-28 29 384,28-56 7743,-29 56-4031</inkml:trace>
  <inkml:trace contextRef="#ctx0" brushRef="#br0" timeOffset="1256">23228 17783 9728,'-57'56'3584,"57"-56"-2784,0 0-224,0-56-288,0 56-288,0 0 0,0-57 0,0 57-160,0-56 96,0 56 96,-56 0 0,56-57-224,0 57 96,0 0-512,0 0 320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5.316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10838 11515 4480,'0'0'1664,"28"0"-1312,-28 29-64,0-29 2368,0 28-1504,0-28 512,0 28-992,28-28-384,-28 57-192,28-57 608,-28 56-384,28 0-640,1 1 160,-1-1 320,-28 29-96,57 0 448,-57 28-288,28-29-320,0 57 32,28-28 64,-28 28 32,29-28 64,-28 0-64,27 28-32,-28-28 32,28 0 32,-28 0-32,1 0-160,-1 0 64,1 0 96,-1-1 0,0 1-96,0 0 32,0-28 96,0 0-32,0-29 128,-28 0-96,29 1-160,-29-1 32,0-56 160,0 57-32,0-57 192,0 28-160,0 0 32,0-28-64,0 0 448,0 0-288,28 28-640,-28-28 192,0 0 64,0-28-96,0-28 160,0-1 544,29 1-256,-29-1-128,28-27-64,-28 27 64,28-27-32,-28-1 128,28-28-96,-28 28-32,0-27 0,28 27-256,0-28 128,-28 28 192,28-28-64,1 29 64,-29-1-32,28 0 159,-28 1-127,29 27-447,-29-27 159,28 27 32,-28 1 64,28-1 640,0 1-289,-28 28-95,0-29-96,28 29-511,-28 0 255,0 0 96,28 28 64,-28-29 32,0 29 0,0-28-96,28 28 224,1 0-96,-29 28-288,28-28 160,1 29 576,-29-29-256,28 28-480,0 28 96,28 1 192,-28-1 0,0 1 415,29 27-223,-28 1-671,27 0 223,-28-1 128,0-27 96,28 27 160,-27 1-96,28 0-320,-29-1 160,28 1 288,0 0-96,1-1 0,-29 1-64,29 0-384,-29-1 192,0-27 320,28-1-64,-28 1 0,1-1-64,-1 1 96,1-29-64,-1 0-32,-28 0 0,28-28 159,-28 0-95,0 0-96,0 0-32,0 28 160,0-28-64,0 0 32,28 0-32,-28 0-64,0 0 32,28-28-32,-28 28 0,0-28-576,0 0 321,0-29 862,28 1-287,-28-1-192,0-27-96,0-29 448,28 28-256,-28 1-224,0-1-32,0-28 0,0 0 32,0 0-224,0-28 128,0 0 384,0-28-128,0 28 192,0 28-192,29-28 64,-29 28-128,0-28-256,28 56 64,-28-28-256,0 0 224,29 0 480,-29 29-192,0-29-64,0 28-32,28 0-576,-28 1 288,0 27 672,0 1-256,28 28 32,-28-29-128,0 29-512,28 0 224,-28 28 288,0-29-32,28 29-64,-28 0-32,0 0 96,0 29-32,0-29-96,0 0 32,0 0-1024,0 28 576,0-28-863,-28 0 767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6.530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14592 14394 7232,'0'-28'2656,"0"56"-2048,0-28-192,0 0 352,0 0-512,0-28-160,0 28-96,0-28 288,0-1-192,0 1 480,0-28-320,0-29-256,0-28-32,0 0 832,28 0-416,-28-28-160,28 0-128,-28-28-32,28 0-32,1-29-32,-1 29 32,0-29-32,-28 1 0,29 27 352,-1-27-192,-28 27-416,28 1 128,0 28 448,0 0-160,0 28-416,-28 28 160,29 1 0,-1 27 64,-28 1 32,28 27 0,-28-27 0,0 28 0,0 28 64,0-28-32,29 28 416,-29-29-256,0 29-352,0 29 64,0-29 0,28 28 96,-28-28 352,28 28-192,-28 28-416,28-27 128,0 27 96,0 1 32,1 27 224,-1 1-128,0 28-160,1 0 0,27 0-32,-28 28 32,28-28 192,1-1-64,0 30-96,-1-1 0,0 0 320,1-28-192,-29 28-288,29 0 96,-1-28 0,0 0 96,-28 0 64,29-1-32,-29 1-32,29 0 32,-1 0-192,-28-28 96,0 28 160,29-29-32,-57 1-32,57 0 0,-57-1-128,28-27 64,0 27 384,-28-27-192,28-1-288,-28 1 64,28-29 224,-28 0-96,-28-28-224,28 28 96,-28-28 0,28-28 64,-28 0-288,0 0 160,-1 0-928,-56-1 576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7.416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14619 12983 6400,'-28'0'2368,"-1"29"-1856,1-29-128,28 0 928,0 0-800,0 0-64,-28 0-288,28 0 160,0 0-192,0 0 96,0 0-128,0 0 224,0-29-192,28 29 384,0 0-288,29 0 224,-1-28-224,1 28 0,27-28-128,1-29 352,0 29-224,28-28 96,0-1-192,-1 29-128,30-29-32,-30 1 160,-27 0-64,0 28-32,-29-1 0,29 1-128,-57 0 64,0 28 96,1 0-32,-29 0-96,0 0-224,-29 0 128,1 0-1056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9.490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18825 12530 7040,'-28'0'2624,"28"0"-2048,0 0-128,-28 0 288,28 0-480,0 0-96,0 0-96,0 0 768,0 0-448,28 0-576,-28 0 64,28 0 448,1 0-160,27-28 512,1 28-384,-1-28-192,29 0-96,-29 0-160,29 0 96,-1 0 320,1-1-160,0 1 0,-1-1-64,1 1 32,0 0-32,-29 28 320,1-28-160,-1 0 160,-28 28-192,1 0-640,-1 0 256,0-28 224,-28 28 0,28 0 32,-28 0 0,0 0-32,0-28 0,0 28-512,0-29 288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08.881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19165 14196 3072,'0'28'1120,"-28"-28"-864,28 28-64,0-28 4032,0 0-2336,0 0-448,-28-28-512,28 0-672,0 0 96,0-29-224,-29-27 352,29 27-256,0-56 96,-28 29-192,28-29 288,0 0-224,0-28 96,0-29-160,0 1-128,0 0-32,0-1-32,0-27 0,0 28 192,0 27-64,0-27 128,0 28-128,0 28-224,28-28 64,-28 28 256,0 0-96,0 29-224,0-29 96,0 56 416,0-27-161,0-1-510,0 28 159,0 1-96,29 28 160,-29 0 192,0-1-32,0 29 32,28 0-32,-28 0 32,0 0-64,28 0-96,-28 0 32,28 29 32,1-29 0,-1 28 0,0 28 0,0-28 64,0 29-32,29-1 128,-29 1-97,29 27-318,-1 29 159,29 0 0,-29-28 96,29 28 416,-29 0-225,29-29-287,0 29 32,-29-28 1,29 28 63,-29 0 63,29 0-31,-29-1-95,29 1 31,-29 0-32,1-28 0,-29 28 255,28-29-95,-27 1-160,-1 0 1,0-29 254,0 29-127,-28-29 64,29-27-64,-29 27-320,0-28 128,28 0 480,-28 1-192,0-1-256,0 0 32,0 0-128,28-28 96,-28 29 128,0-29 0,0 28-32,0-28 32,0 0-128,0 0 64,0 0-127,0-28 95,0 28 32,0 0 32,0-29-576,-28 1 320,0 28-1088,-1-28 736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0.638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20914 10753 8224,'-28'0'3040,"28"28"-2368,0-28-160,0 0 64,0 0-416,28 28-160,0 1 160,-28-1-128,28 28 0,1 1 0,-1-1 96,-28 29-64,57 28 192,-29 0-160,0-1-32,-28 30-32,28-30 384,0 1-224,29 28-288,-29-28 32,1 0-288,-1 0 224,0 0 32,0 0 96,0-28-96,0 27 64,0-55 96,1 28-32,-1-29 256,1 0-160,-1 1-96,-28-29-64,28 0 160,-28-28-64,28 28-448,-28-28 192,0 0 288,0 0-32,0 0 704,0 0-416,0 0-384,0 0 0,0 0-32,0 0 64,0 0 0,0 0 0,0 0-448,0 0 256,0 0 928,0 0-384,0 0 160,0 0-320,0 0-320,0 0 64,0 0 0,0 0 64,0 0 0,0 0 0,0 0 256,28 0-128,-28 0 95,28-28-127,-28 28-192,28 0 32,1-28 256,-1 28-128,1-28 64,-1 28-64,28-28-128,0-1 32,1 29 32,0-28 0,-1 0 0,0 0 0,0 28 0,1-28 0,-28 28-96,27-29 64,-28 29 160,0-28-64,0 0-32,0 28 0,1 0-32,-29 0 0,28-28-448,-28 28 257,29-29 638,-29 29-223,0 0-64,28 0-96,-28-28-576,0 28 288,0 0-543,-28-28 447,28 28-3584,0-28 2144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1-30T17:23:11.523"/>
    </inkml:context>
    <inkml:brush xml:id="br0">
      <inkml:brushProperty name="width" value="0.175" units="cm"/>
      <inkml:brushProperty name="height" value="0.175" units="cm"/>
    </inkml:brush>
  </inkml:definitions>
  <inkml:trace contextRef="#ctx0" brushRef="#br0">22805 10132 7712,'0'28'2880,"0"-28"-2240,0 28-192,0-28 1024,29 29-896,-29-29-96,28 28-288,0 0-160,0 0 0,-28 29 96,56-1-64,-56 1-32,57 27 0,-29 29 96,29 0-64,-29 0-32,28 0 0,-28 56 32,29-28-32,-29 0-96,29 1 32,-1-30 32,-28 1 0,0 0 64,0 0-32,1 0-32,-1-57 32,1 29-192,-29 0 96,28-29 608,-28 1-320,0-1-544,0 1 128,0-29 64,0 0 96,0 28 32,0-56 0,0 29-160,0-1 96,0-28 256,0 28-128,0 0 0,0-28-32,0 0-32,0 0 0,28 0 768,-28-28-416,0 28-160,28 0-97,-28-28-190,28 28 63,0-28 383,-28-1-191,28 29-512,1-28 193,28 0-1,-29 0 64,28 28 288,0-28-96,1 28 31,0-29-63,27 1-64,-28 28 32,1-28 224,0 28-128,-29-28-256,0 28 64,0 0-64,0 0 64,0 0 0,-28 0 0,0 0-223,0 0 159,0 0-448,0-29 320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F976D-E3D2-447B-B059-0FD0496889B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DED86-3F70-4D40-9DBA-301715E9D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6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fundamentals/getting-started/primers/service-worker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updates/2014/11/Support-for-installable-web-apps-with-webapp-manifest-in-chrome-38-for-Android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s.google.com/web/fundamentals/instant-and-offline/service-worker/registration" TargetMode="Externa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web/fundamentals/web-app-manifest/#display-params" TargetMode="External"/><Relationship Id="rId3" Type="http://schemas.openxmlformats.org/officeDocument/2006/relationships/hyperlink" Target="https://developers.google.com/web/fundamentals/web-app-manifest/" TargetMode="External"/><Relationship Id="rId7" Type="http://schemas.openxmlformats.org/officeDocument/2006/relationships/hyperlink" Target="https://developers.google.com/web/fundamentals/web-app-manifest/#display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s.google.com/web/fundamentals/web-app-manifest/#start-url" TargetMode="External"/><Relationship Id="rId5" Type="http://schemas.openxmlformats.org/officeDocument/2006/relationships/hyperlink" Target="https://developers.google.com/web/fundamentals/web-app-manifest/#icons" TargetMode="External"/><Relationship Id="rId10" Type="http://schemas.openxmlformats.org/officeDocument/2006/relationships/hyperlink" Target="https://developers.google.com/web/fundamentals/getting-started/primers/service-workers" TargetMode="External"/><Relationship Id="rId4" Type="http://schemas.openxmlformats.org/officeDocument/2006/relationships/hyperlink" Target="https://developers.google.com/web/fundamentals/web-app-manifest/#name" TargetMode="External"/><Relationship Id="rId9" Type="http://schemas.openxmlformats.org/officeDocument/2006/relationships/hyperlink" Target="https://developers.google.com/web/tools/lighthouse/audits/https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kendo-angular-ui/components/accessibility/#toc-wcag-20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telerik.com/kendo-angular-ui/components/accessibility/#toc-keyboard-navigation" TargetMode="External"/><Relationship Id="rId4" Type="http://schemas.openxmlformats.org/officeDocument/2006/relationships/hyperlink" Target="https://www.telerik.com/kendo-angular-ui/components/accessibility/#toc-wai-aria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9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626-AAB9-F742-83E8-EFA32B5822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8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11:!5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626-AAB9-F742-83E8-EFA32B5822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0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7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94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DED86-3F70-4D40-9DBA-301715E9DC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3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51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25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up-to-date thanks to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service worker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update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68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DED86-3F70-4D40-9DBA-301715E9DC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1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4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identifiable as an "application" thanks 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W3C manifest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service worker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registration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scope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allowing search engines to find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0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 app is not already installed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Meets a user engagement heuristic (currently, the user has interacted with the domain for at least 30 seconds)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web app manifest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includes:</a:t>
            </a:r>
          </a:p>
          <a:p>
            <a:pPr lvl="1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short_name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or name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icons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must include a 192px and a 512px sized icons</a:t>
            </a:r>
          </a:p>
          <a:p>
            <a:pPr lvl="1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start_url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display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must be one of: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fullscreen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standalone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minimal-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ui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Served over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HTTPS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(required for service workers)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registered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service worker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 fetch event handler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22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DED86-3F70-4D40-9DBA-301715E9DC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07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russel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3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DED86-3F70-4D40-9DBA-301715E9DCF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81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53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72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43:00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Section 508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compliance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W3C Web Content Accessibility Guidelines (WCAG) 2.0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WAI-ARIA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Keyboard navigation requirements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626-AAB9-F742-83E8-EFA32B5822F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85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626-AAB9-F742-83E8-EFA32B5822F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3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7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50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5679-C177-41A5-BDF0-059281AF40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0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2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Mystic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4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DED86-3F70-4D40-9DBA-301715E9DC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6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626-AAB9-F742-83E8-EFA32B5822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58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80F41-70E1-43E9-B268-683FD76AE7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1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35E2-9231-44BE-AC50-7F3A9D06B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6DD7B-B6A9-4698-BE85-02F76DCCD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2DFC3-893B-446C-9BB2-339586518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DA655-9B05-469D-905F-8130DBA9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7B4D4-7B8A-4971-BB53-5E3F1B88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2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120D-9E59-46F8-856C-A428280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3A45C-827D-477D-B94D-5650E34F4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A169-0FDC-4458-BB45-92C337D2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83D37-8585-4E24-9105-2F11E36A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F9A55-D6FE-460F-BC70-A2FE1A9B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13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5CB51C-103C-4E55-98E5-1F52814FB6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B2FE0-0AD3-4735-83EA-C58D7A944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30CD8-4765-4F89-99F8-0E652329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DAA66-9C3A-49F4-A397-A26A030E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D9AB-98B9-4574-9A2E-24CCAE07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2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8A84-C689-4638-A05E-B26AE26A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1DF8D-70FA-4C80-9FC7-D836E732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BACA3-85EA-4216-824F-0628E16C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464EC-ED26-4ED3-83BD-CAA51EB7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35777-F5C9-436B-8671-9033E141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2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4AAF-D14B-4F0B-A6CA-13DAB2194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B9760-B580-428D-8171-CB88F69AE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A2450-9874-470A-BD09-2FC78AF2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9A504-B40F-4555-A1E8-546BC89DC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D062-BB93-43AF-8E4E-99201B8B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8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BD94-043A-486C-8866-1392A2A4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7971-57FC-429E-90F1-C53A80906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768AA-4A07-4791-B897-7638CBEDC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7FB0B-2B81-43E3-A3B0-45891E10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3AA90-72A8-43EE-834B-6210E676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384D-7C99-44B4-A493-1C0D058F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6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E3CD-D395-4730-9CCC-6F9EB991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BE8C0-432D-48FE-9491-326FFED60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E8654-C3A7-40C6-96E9-421E61147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684B5-69CA-40EF-8785-74A95F60F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BD524-AA1A-4CFC-869D-81A76450C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1C4C6-C696-4ACE-A1B0-73545F4B8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8CE5ED-9EA9-4270-99D3-FF8BFE04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AE3AC-2AD5-462D-BED2-A41821ED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DCD0-3F63-4D71-9A14-27BCBB93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DE3F2-8F7C-416C-8BE4-A93B63EE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E1288-3917-469A-93EA-1672FFE0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DCCCF-1EC9-4D7B-AA38-45CB9917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E8626-E9F1-43C5-89DA-A4285F6E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44F94-50FD-4BFE-BC82-D91F6B5B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7B2F9-03E2-45E3-BEDD-D48022C1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0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166B-78A4-4B3B-ABD5-941334BD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C4B1-A142-4B8D-992D-75D732397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4F54-C4CB-4700-BFB7-7F0C5C9D3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9976C-2670-4A6A-B8B6-9CCBE33C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5C85A-5D59-4067-9AB1-837262BD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FF549-C13F-4086-9D7E-4AEAC158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6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4312-4EB3-4E6E-81FD-F4A69320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99E36-2D66-4179-904E-EC98EC5F5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29DFD-E213-4CE3-AD88-48E412FEC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D26CC-6241-4387-B32A-DC0244EA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0EB0C-650D-44CF-A69D-367F88B1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3A9D4-1312-4A16-8F36-D79C1594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1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CD82D-8468-4A58-8F89-A033E1B7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DC8CB-A157-4193-8105-780D3C713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B671-DBBF-4130-9EE2-9DD83D9A9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29E5-96F1-4F9B-8274-1027DBCB8A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AF46-26F8-41DF-B8C3-981985541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D8C6D-E344-4948-81C3-EF0C5F63F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35D80-559F-424C-9E57-F06206D47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5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0.png"/><Relationship Id="rId3" Type="http://schemas.openxmlformats.org/officeDocument/2006/relationships/image" Target="../media/image38.PNG"/><Relationship Id="rId21" Type="http://schemas.openxmlformats.org/officeDocument/2006/relationships/image" Target="../media/image110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40.png"/><Relationship Id="rId50" Type="http://schemas.openxmlformats.org/officeDocument/2006/relationships/customXml" Target="../ink/ink24.xml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0.PNG"/><Relationship Id="rId25" Type="http://schemas.openxmlformats.org/officeDocument/2006/relationships/image" Target="../media/image130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" Type="http://schemas.openxmlformats.org/officeDocument/2006/relationships/image" Target="../media/image37.jpe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5.png"/><Relationship Id="rId41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64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40" Type="http://schemas.openxmlformats.org/officeDocument/2006/relationships/customXml" Target="../ink/ink19.xml"/><Relationship Id="rId45" Type="http://schemas.openxmlformats.org/officeDocument/2006/relationships/image" Target="../media/image230.png"/><Relationship Id="rId53" Type="http://schemas.openxmlformats.org/officeDocument/2006/relationships/image" Target="../media/image270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100.PNG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image" Target="../media/image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0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43" Type="http://schemas.openxmlformats.org/officeDocument/2006/relationships/image" Target="../media/image220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B20597-F567-47A4-96CD-822A9E063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3235"/>
            <a:ext cx="15034584" cy="8456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871802-DFAF-40AC-B62B-53FC6D38502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4598CF-4E3B-4A86-8FD0-1B878A426FDE}"/>
              </a:ext>
            </a:extLst>
          </p:cNvPr>
          <p:cNvSpPr txBox="1"/>
          <p:nvPr/>
        </p:nvSpPr>
        <p:spPr>
          <a:xfrm>
            <a:off x="57464" y="176827"/>
            <a:ext cx="5919753" cy="650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DOES IT </a:t>
            </a:r>
            <a:r>
              <a:rPr lang="en-US" sz="14000" u="sng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NEED</a:t>
            </a:r>
            <a:r>
              <a:rPr lang="en-US" sz="1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 TO BE A PWA?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AE0EB-993F-45F6-954F-9E2D38F1CC51}"/>
              </a:ext>
            </a:extLst>
          </p:cNvPr>
          <p:cNvSpPr txBox="1"/>
          <p:nvPr/>
        </p:nvSpPr>
        <p:spPr>
          <a:xfrm>
            <a:off x="0" y="6385251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48156-F02E-4CB7-A496-2BA23B25ED90}"/>
              </a:ext>
            </a:extLst>
          </p:cNvPr>
          <p:cNvSpPr txBox="1"/>
          <p:nvPr/>
        </p:nvSpPr>
        <p:spPr>
          <a:xfrm>
            <a:off x="10748356" y="6385250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2011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2C617-5A11-4AC0-8896-D2CAD8548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69"/>
            <a:ext cx="11516008" cy="721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0F762-507C-4257-AD3A-FE7F830493B8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7B28A-C0CF-4FF4-9EA0-526D867DCEF6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726580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061" y="6529643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@TZMANICS</a:t>
            </a:r>
            <a:endParaRPr lang="en-US" dirty="0">
              <a:solidFill>
                <a:schemeClr val="bg1"/>
              </a:solidFill>
              <a:latin typeface="Futura PT Light" charset="0"/>
              <a:ea typeface="Futura PT Light" charset="0"/>
              <a:cs typeface="Futura PT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77009" y="-118875"/>
            <a:ext cx="12707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 err="1">
                <a:solidFill>
                  <a:schemeClr val="bg1"/>
                </a:solidFill>
                <a:latin typeface="Iowan Old Style Black" charset="0"/>
                <a:ea typeface="Iowan Old Style Black" charset="0"/>
                <a:cs typeface="Iowan Old Style Black" charset="0"/>
              </a:rPr>
              <a:t>serviceworker.js</a:t>
            </a:r>
            <a:endParaRPr lang="en-US" sz="7200" b="1" dirty="0">
              <a:solidFill>
                <a:schemeClr val="bg1"/>
              </a:solidFill>
              <a:latin typeface="Iowan Old Style Black" charset="0"/>
              <a:ea typeface="Iowan Old Style Black" charset="0"/>
              <a:cs typeface="Iowan Old Style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037329"/>
            <a:ext cx="9283211" cy="5383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0329A1-21D8-46D5-976C-766719DB12FE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DC124-9826-4CFF-B964-253294068C2B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94118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4355F-76BF-4F48-A802-2F6E2CED8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013277" cy="7686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061" y="6488668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PT Light" charset="0"/>
                <a:ea typeface="Futura PT Light" charset="0"/>
                <a:cs typeface="Futura PT Light" charset="0"/>
              </a:rPr>
              <a:t>@TZMANICS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11710-35BC-4EC0-9D88-6F195EDE74E2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F7E45-EDB8-4A6B-B643-0FE3BAAEE6B6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341006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061" y="6529643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@TZMANICS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02650"/>
            <a:ext cx="8438173" cy="6401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64417" y="-123915"/>
            <a:ext cx="12707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 err="1">
                <a:solidFill>
                  <a:schemeClr val="bg1"/>
                </a:solidFill>
                <a:latin typeface="Iowan Old Style Black" charset="0"/>
                <a:ea typeface="Iowan Old Style Black" charset="0"/>
                <a:cs typeface="Iowan Old Style Black" charset="0"/>
              </a:rPr>
              <a:t>manifest.json</a:t>
            </a:r>
            <a:endParaRPr lang="en-US" sz="7200" b="1" dirty="0">
              <a:solidFill>
                <a:schemeClr val="bg1"/>
              </a:solidFill>
              <a:latin typeface="Iowan Old Style Black" charset="0"/>
              <a:ea typeface="Iowan Old Style Black" charset="0"/>
              <a:cs typeface="Iowan Old Style Black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9797A-7F1F-457D-87FC-CAD6682ACC13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A5959-5CF5-41A8-897A-4EF9214F7DEF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71422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48" y="113549"/>
            <a:ext cx="7222792" cy="9470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15C0ED-C516-4F4E-B595-767E7EEE20A0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E9FED-AB67-40F4-8AB9-4F7783367971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855220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250F5F-913C-4708-A0D8-09E5A22B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95" y="-150821"/>
            <a:ext cx="12258495" cy="9854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3474AD-4035-4CD4-8042-557E984A70D9}"/>
              </a:ext>
            </a:extLst>
          </p:cNvPr>
          <p:cNvSpPr/>
          <p:nvPr/>
        </p:nvSpPr>
        <p:spPr>
          <a:xfrm>
            <a:off x="702797" y="4686197"/>
            <a:ext cx="10918374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WHAT NOT?</a:t>
            </a:r>
          </a:p>
        </p:txBody>
      </p:sp>
    </p:spTree>
    <p:extLst>
      <p:ext uri="{BB962C8B-B14F-4D97-AF65-F5344CB8AC3E}">
        <p14:creationId xmlns:p14="http://schemas.microsoft.com/office/powerpoint/2010/main" val="146405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-1443832" y="-54150"/>
            <a:ext cx="13310033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REPLACING NATIVE MOBILE 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FE789-87AA-41ED-8ECD-6D548E6EC854}"/>
              </a:ext>
            </a:extLst>
          </p:cNvPr>
          <p:cNvSpPr txBox="1"/>
          <p:nvPr/>
        </p:nvSpPr>
        <p:spPr>
          <a:xfrm rot="19059263">
            <a:off x="281019" y="874348"/>
            <a:ext cx="3449326" cy="1631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EAB5A-BB02-43A5-80EE-B22FF434C07D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470EDA-1A12-4E4F-858A-DDF58EAD38BA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72876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670477" y="2074783"/>
            <a:ext cx="10851047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JUST MOBILE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6768C-3A2D-49D7-96BB-32061EE08787}"/>
              </a:ext>
            </a:extLst>
          </p:cNvPr>
          <p:cNvSpPr txBox="1"/>
          <p:nvPr/>
        </p:nvSpPr>
        <p:spPr>
          <a:xfrm rot="19059263">
            <a:off x="-131730" y="1071197"/>
            <a:ext cx="3449326" cy="1631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2DC23-C31F-4E20-94FD-797B5A79BFDC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53750-41C4-4BA5-A66E-95C7E1991F95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408593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19209" y="2028617"/>
            <a:ext cx="12153583" cy="263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5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FOR EVERYONE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0608F-79F1-45E6-A7CB-C51C81D8AFF4}"/>
              </a:ext>
            </a:extLst>
          </p:cNvPr>
          <p:cNvSpPr txBox="1"/>
          <p:nvPr/>
        </p:nvSpPr>
        <p:spPr>
          <a:xfrm rot="19673408">
            <a:off x="-246031" y="948938"/>
            <a:ext cx="3449326" cy="1631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B9B03-8F42-45E8-9877-15FA7F019495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D3226-5664-4615-99E6-63D0D39DFDED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339818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-80370" y="2267144"/>
            <a:ext cx="12352741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5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ALL || NOTHING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0608F-79F1-45E6-A7CB-C51C81D8AFF4}"/>
              </a:ext>
            </a:extLst>
          </p:cNvPr>
          <p:cNvSpPr txBox="1"/>
          <p:nvPr/>
        </p:nvSpPr>
        <p:spPr>
          <a:xfrm rot="19673408">
            <a:off x="-131731" y="1114039"/>
            <a:ext cx="3449326" cy="1631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83B61-DAB3-41FC-B5F3-141395B732BC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855F7-54BC-4E18-972E-A2B59EB46407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403921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EDB83-ABFC-47FB-B7FC-DCF1B5B5EF0C}"/>
              </a:ext>
            </a:extLst>
          </p:cNvPr>
          <p:cNvSpPr txBox="1"/>
          <p:nvPr/>
        </p:nvSpPr>
        <p:spPr>
          <a:xfrm>
            <a:off x="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0CE1C-269E-49C2-8E30-B7E92DF4014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14805-09DA-497B-8E73-234E18BB6D91}"/>
              </a:ext>
            </a:extLst>
          </p:cNvPr>
          <p:cNvSpPr txBox="1"/>
          <p:nvPr/>
        </p:nvSpPr>
        <p:spPr>
          <a:xfrm>
            <a:off x="233306" y="-52621"/>
            <a:ext cx="114878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I HAVE AN 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87799-6845-44AC-A232-B75D1758D08B}"/>
              </a:ext>
            </a:extLst>
          </p:cNvPr>
          <p:cNvSpPr txBox="1"/>
          <p:nvPr/>
        </p:nvSpPr>
        <p:spPr>
          <a:xfrm>
            <a:off x="11541387" y="-230811"/>
            <a:ext cx="725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F67BB-70DC-44E4-86E5-D808C1F24A13}"/>
              </a:ext>
            </a:extLst>
          </p:cNvPr>
          <p:cNvSpPr txBox="1"/>
          <p:nvPr/>
        </p:nvSpPr>
        <p:spPr>
          <a:xfrm>
            <a:off x="352089" y="1530123"/>
            <a:ext cx="1148782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Tx/>
              <a:buChar char="-"/>
            </a:pP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Discuss </a:t>
            </a:r>
            <a:r>
              <a:rPr lang="en-US" sz="6600" u="sng" dirty="0">
                <a:latin typeface="Tw Cen MT Condensed" panose="020B0606020104020203" pitchFamily="34" charset="0"/>
                <a:ea typeface="Gadugi" panose="020B0502040204020203" pitchFamily="34" charset="0"/>
              </a:rPr>
              <a:t>WHAT</a:t>
            </a: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 a Progressive Web App is</a:t>
            </a:r>
          </a:p>
          <a:p>
            <a:pPr marL="857250" indent="-857250">
              <a:buFontTx/>
              <a:buChar char="-"/>
            </a:pP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Cover the 10 aspects of </a:t>
            </a:r>
            <a:r>
              <a:rPr lang="en-US" sz="6600" u="sng" dirty="0">
                <a:latin typeface="Tw Cen MT Condensed" panose="020B0606020104020203" pitchFamily="34" charset="0"/>
                <a:ea typeface="Gadugi" panose="020B0502040204020203" pitchFamily="34" charset="0"/>
              </a:rPr>
              <a:t>WHY</a:t>
            </a: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 a PWA is</a:t>
            </a:r>
          </a:p>
          <a:p>
            <a:pPr marL="857250" indent="-857250">
              <a:buFontTx/>
              <a:buChar char="-"/>
            </a:pPr>
            <a:r>
              <a:rPr lang="en-US" sz="6600" u="sng" dirty="0">
                <a:latin typeface="Tw Cen MT Condensed" panose="020B0606020104020203" pitchFamily="34" charset="0"/>
                <a:ea typeface="Gadugi" panose="020B0502040204020203" pitchFamily="34" charset="0"/>
              </a:rPr>
              <a:t>WHERE</a:t>
            </a: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 PWAs are being used</a:t>
            </a:r>
          </a:p>
          <a:p>
            <a:pPr marL="857250" indent="-857250">
              <a:buFontTx/>
              <a:buChar char="-"/>
            </a:pP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Consider </a:t>
            </a:r>
            <a:r>
              <a:rPr lang="en-US" sz="6600" u="sng" dirty="0">
                <a:latin typeface="Tw Cen MT Condensed" panose="020B0606020104020203" pitchFamily="34" charset="0"/>
                <a:ea typeface="Gadugi" panose="020B0502040204020203" pitchFamily="34" charset="0"/>
              </a:rPr>
              <a:t>WHEN</a:t>
            </a: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 to use a PWA</a:t>
            </a:r>
          </a:p>
          <a:p>
            <a:pPr marL="857250" indent="-857250">
              <a:buFontTx/>
              <a:buChar char="-"/>
            </a:pP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Show you </a:t>
            </a:r>
            <a:r>
              <a:rPr lang="en-US" sz="6600" u="sng" dirty="0">
                <a:latin typeface="Tw Cen MT Condensed" panose="020B0606020104020203" pitchFamily="34" charset="0"/>
                <a:ea typeface="Gadugi" panose="020B0502040204020203" pitchFamily="34" charset="0"/>
              </a:rPr>
              <a:t>HOW</a:t>
            </a:r>
            <a:r>
              <a:rPr lang="en-US" sz="6600" dirty="0">
                <a:latin typeface="Tw Cen MT Condensed" panose="020B0606020104020203" pitchFamily="34" charset="0"/>
                <a:ea typeface="Gadugi" panose="020B0502040204020203" pitchFamily="34" charset="0"/>
              </a:rPr>
              <a:t> to start building a PWA</a:t>
            </a:r>
            <a:endParaRPr lang="en-US" sz="6600" u="sng" dirty="0">
              <a:latin typeface="Tw Cen MT Condensed" panose="020B06060201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0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-203970" y="425206"/>
            <a:ext cx="1201735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A REASON TO BURN IT TO THE 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C9935-4E4C-46CE-91E6-8CE8093337FD}"/>
              </a:ext>
            </a:extLst>
          </p:cNvPr>
          <p:cNvSpPr txBox="1"/>
          <p:nvPr/>
        </p:nvSpPr>
        <p:spPr>
          <a:xfrm rot="19673408">
            <a:off x="-411131" y="593338"/>
            <a:ext cx="3449326" cy="1631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B4D86-49E5-432D-A746-A25FCFFE8163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7314-1364-4540-9A1A-6C2BE9C9676A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59459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1B0F03-7786-4700-A446-8B586F58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38" y="-3070900"/>
            <a:ext cx="12344562" cy="105533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FEC2B4-42ED-4037-B7E1-FBA7C7C230F2}"/>
              </a:ext>
            </a:extLst>
          </p:cNvPr>
          <p:cNvSpPr/>
          <p:nvPr/>
        </p:nvSpPr>
        <p:spPr>
          <a:xfrm>
            <a:off x="-84138" y="4765119"/>
            <a:ext cx="12805527" cy="2092881"/>
          </a:xfrm>
          <a:prstGeom prst="rect">
            <a:avLst/>
          </a:prstGeom>
          <a:solidFill>
            <a:srgbClr val="CCFFFF">
              <a:alpha val="54118"/>
            </a:srgbClr>
          </a:solidFill>
        </p:spPr>
        <p:txBody>
          <a:bodyPr wrap="square">
            <a:spAutoFit/>
          </a:bodyPr>
          <a:lstStyle/>
          <a:p>
            <a:r>
              <a:rPr lang="en-US" sz="13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PROGRESSIVE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8C325-702D-4EB4-BE7A-EE0FED55A3BA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39D93-EA60-437A-B36E-FABB9530B435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2010503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DF5A2F-29F9-4FDF-BAE0-064D4DBEE971}"/>
              </a:ext>
            </a:extLst>
          </p:cNvPr>
          <p:cNvSpPr/>
          <p:nvPr/>
        </p:nvSpPr>
        <p:spPr>
          <a:xfrm>
            <a:off x="-55983" y="2111709"/>
            <a:ext cx="12247983" cy="2400657"/>
          </a:xfrm>
          <a:prstGeom prst="rect">
            <a:avLst/>
          </a:prstGeom>
          <a:solidFill>
            <a:srgbClr val="FF0066">
              <a:alpha val="30196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15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RESPONSIVE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446C7-DD22-40D0-B26E-ADC824FB9B3F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A92EE-3024-4945-8DBB-09C0EF3CBF47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207694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8F3909-E2B1-4869-B0C0-9171EED692E9}"/>
              </a:ext>
            </a:extLst>
          </p:cNvPr>
          <p:cNvSpPr/>
          <p:nvPr/>
        </p:nvSpPr>
        <p:spPr>
          <a:xfrm>
            <a:off x="0" y="1786629"/>
            <a:ext cx="12272867" cy="1323439"/>
          </a:xfrm>
          <a:prstGeom prst="rect">
            <a:avLst/>
          </a:prstGeom>
          <a:solidFill>
            <a:srgbClr val="FFFF66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8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CONNECTIVITY INDEPENDENT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9B605-96B2-4B9B-80A6-F66D61A10DC2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2D847-A6C8-4D56-9FE5-31DD918EFC48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507581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F87DBB-6407-47E6-A88F-87C235F12601}"/>
              </a:ext>
            </a:extLst>
          </p:cNvPr>
          <p:cNvSpPr/>
          <p:nvPr/>
        </p:nvSpPr>
        <p:spPr>
          <a:xfrm>
            <a:off x="0" y="1028343"/>
            <a:ext cx="12609095" cy="2400657"/>
          </a:xfrm>
          <a:prstGeom prst="rect">
            <a:avLst/>
          </a:prstGeom>
          <a:solidFill>
            <a:srgbClr val="66FF33">
              <a:alpha val="30196"/>
            </a:srgbClr>
          </a:solidFill>
        </p:spPr>
        <p:txBody>
          <a:bodyPr wrap="square">
            <a:spAutoFit/>
          </a:bodyPr>
          <a:lstStyle/>
          <a:p>
            <a:r>
              <a:rPr lang="en-US" sz="145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APP-LIKE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CABE9-30C7-4DA0-950A-2E4007680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16" y="0"/>
            <a:ext cx="753008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072B1A-08C9-4C90-A85E-74E9C550ED42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D3D10-8915-49AD-9765-AF09723B6BB2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14596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772B2A-588A-43FB-940C-15E3BBDEE3AA}"/>
              </a:ext>
            </a:extLst>
          </p:cNvPr>
          <p:cNvSpPr/>
          <p:nvPr/>
        </p:nvSpPr>
        <p:spPr>
          <a:xfrm>
            <a:off x="-401053" y="3026932"/>
            <a:ext cx="12593053" cy="2400657"/>
          </a:xfrm>
          <a:prstGeom prst="rect">
            <a:avLst/>
          </a:prstGeom>
          <a:solidFill>
            <a:srgbClr val="9900CC">
              <a:alpha val="40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15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FRESH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8EC12-E012-4F3D-91F0-C69950128479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185D2-4B8E-4A3C-BEC0-373C457E6C33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2668463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30CE7B-D470-44C9-A4E0-5C945BC6B2B1}"/>
              </a:ext>
            </a:extLst>
          </p:cNvPr>
          <p:cNvSpPr/>
          <p:nvPr/>
        </p:nvSpPr>
        <p:spPr>
          <a:xfrm>
            <a:off x="0" y="224588"/>
            <a:ext cx="13010147" cy="2400657"/>
          </a:xfrm>
          <a:prstGeom prst="rect">
            <a:avLst/>
          </a:prstGeom>
          <a:solidFill>
            <a:srgbClr val="66FFFF">
              <a:alpha val="30196"/>
            </a:srgbClr>
          </a:solidFill>
        </p:spPr>
        <p:txBody>
          <a:bodyPr wrap="square">
            <a:spAutoFit/>
          </a:bodyPr>
          <a:lstStyle/>
          <a:p>
            <a:r>
              <a:rPr lang="en-US" sz="15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SAFE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FC373-2F7B-4741-A840-D136C009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547" y="0"/>
            <a:ext cx="6984331" cy="6984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DAE3F-E4DE-4FB6-A581-70623C2457BC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74E13-BDD9-4DBA-952F-EA8ABAFA64E6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1107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-187444" y="2775782"/>
            <a:ext cx="12379444" cy="2092881"/>
          </a:xfrm>
          <a:prstGeom prst="rect">
            <a:avLst/>
          </a:prstGeom>
          <a:solidFill>
            <a:srgbClr val="66FF33">
              <a:alpha val="30196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13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DISCOVERABLE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17E0A-9463-42F7-A69F-805C963663B5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D600C-0AD7-4F88-A534-1834B0584A74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7400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6AD91-FEFA-48A5-A9F9-C30FAC9E9B3C}"/>
              </a:ext>
            </a:extLst>
          </p:cNvPr>
          <p:cNvSpPr/>
          <p:nvPr/>
        </p:nvSpPr>
        <p:spPr>
          <a:xfrm>
            <a:off x="0" y="1329286"/>
            <a:ext cx="12191999" cy="2092881"/>
          </a:xfrm>
          <a:prstGeom prst="rect">
            <a:avLst/>
          </a:prstGeom>
          <a:solidFill>
            <a:srgbClr val="FFFF66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13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RE-ENGAGING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15A3B-09B6-4BE3-8628-94749229108D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53AFC-A92D-493C-A9CC-B81189BE1EBD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477595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DAD280-44BF-4FE6-9B6F-373889673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28" y="-231232"/>
            <a:ext cx="7089232" cy="70892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2D651E-BBEF-4879-A739-223D719E8DBB}"/>
              </a:ext>
            </a:extLst>
          </p:cNvPr>
          <p:cNvSpPr/>
          <p:nvPr/>
        </p:nvSpPr>
        <p:spPr>
          <a:xfrm>
            <a:off x="0" y="4150201"/>
            <a:ext cx="12192000" cy="2092881"/>
          </a:xfrm>
          <a:prstGeom prst="rect">
            <a:avLst/>
          </a:prstGeom>
          <a:solidFill>
            <a:srgbClr val="FF0066">
              <a:alpha val="4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INSTALLABLE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04096-0E86-410C-A2FD-852F6A247C30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24368-D9D1-4E23-BED9-7A97013B5C15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72438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lh3.googleusercontent.com/wBHPbUnQ1KwEulskWpkgfAxeP9rk1mI3ozX5NADD4RUHlItHQmbf20eAGIQGodUWthGURc4u4qUoEneWlyTd3m16FFIY3kqKjOf68uQJ9OfqE2jM1aCwh9a4JvcWjyyt-4KoGI9ja54">
            <a:extLst>
              <a:ext uri="{FF2B5EF4-FFF2-40B4-BE49-F238E27FC236}">
                <a16:creationId xmlns:a16="http://schemas.microsoft.com/office/drawing/2014/main" id="{E721656A-9B9B-4719-9A15-37B73B14B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0068" y="228600"/>
            <a:ext cx="7243233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B5DC96-CFE3-40C8-A0DB-E1E5D3CFE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22" y="24618"/>
            <a:ext cx="6254982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  <a:t>  </a:t>
            </a:r>
            <a:br>
              <a:rPr kumimoji="0" lang="en-US" altLang="en-US" sz="3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TARA Z. MANICSIC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Developer Advocate for Progress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Google Developer Expert / Web Technologies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Founder &amp; Director Cincy Women Who Code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Founder &amp; Director Cincy NodeSchool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@tzmanics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6A740-8D8F-4A29-818B-752C9AD1F2E9}"/>
              </a:ext>
            </a:extLst>
          </p:cNvPr>
          <p:cNvSpPr/>
          <p:nvPr/>
        </p:nvSpPr>
        <p:spPr>
          <a:xfrm>
            <a:off x="5983531" y="5746902"/>
            <a:ext cx="2148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000000"/>
                </a:solidFill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 #</a:t>
            </a:r>
            <a:r>
              <a:rPr lang="en-US" altLang="en-US" sz="2800" b="1" dirty="0" err="1">
                <a:solidFill>
                  <a:srgbClr val="000000"/>
                </a:solidFill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toshmagosh</a:t>
            </a:r>
            <a:endParaRPr lang="en-US" sz="2800" dirty="0">
              <a:latin typeface="Tw Cen MT Condensed Extra Bold" panose="020B0803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8BA913-3D32-4136-8E87-6B01106A6C4B}"/>
              </a:ext>
            </a:extLst>
          </p:cNvPr>
          <p:cNvCxnSpPr>
            <a:cxnSpLocks/>
          </p:cNvCxnSpPr>
          <p:nvPr/>
        </p:nvCxnSpPr>
        <p:spPr>
          <a:xfrm flipH="1" flipV="1">
            <a:off x="5983532" y="4511842"/>
            <a:ext cx="1026143" cy="123506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2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75F6B-124F-413B-9B7C-D04EAC536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4" y="747418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F54B52-F136-4475-B7DF-E9BB74923374}"/>
              </a:ext>
            </a:extLst>
          </p:cNvPr>
          <p:cNvSpPr/>
          <p:nvPr/>
        </p:nvSpPr>
        <p:spPr>
          <a:xfrm>
            <a:off x="0" y="185112"/>
            <a:ext cx="12191999" cy="2323713"/>
          </a:xfrm>
          <a:prstGeom prst="rect">
            <a:avLst/>
          </a:prstGeom>
          <a:solidFill>
            <a:srgbClr val="3333FF">
              <a:alpha val="30196"/>
            </a:srgbClr>
          </a:solidFill>
        </p:spPr>
        <p:txBody>
          <a:bodyPr wrap="square">
            <a:spAutoFit/>
          </a:bodyPr>
          <a:lstStyle/>
          <a:p>
            <a:r>
              <a:rPr lang="en-US" sz="14500" b="1" dirty="0">
                <a:latin typeface="Tw Cen MT Condensed" panose="020B0606020104020203" pitchFamily="34" charset="0"/>
                <a:ea typeface="Futura PT Light" charset="0"/>
                <a:cs typeface="Futura PT Light" charset="0"/>
              </a:rPr>
              <a:t>LINKABLE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051D0-1A89-453D-A66F-BC810965CA8F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344EE-D0AF-4DA2-848F-3CED3AED33F4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1762855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www.logodesignlove.com/images/classic/apple-logo-rob-janoff-01.jpg">
            <a:extLst>
              <a:ext uri="{FF2B5EF4-FFF2-40B4-BE49-F238E27FC236}">
                <a16:creationId xmlns:a16="http://schemas.microsoft.com/office/drawing/2014/main" id="{6830740E-40EC-4202-83DD-2A1D493A7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613" y="941734"/>
            <a:ext cx="4393946" cy="460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upload.wikimedia.org/wikipedia/commons/thumb/2/2d/Google-favicon-2015.png/150px-Google-favicon-2015.png">
            <a:extLst>
              <a:ext uri="{FF2B5EF4-FFF2-40B4-BE49-F238E27FC236}">
                <a16:creationId xmlns:a16="http://schemas.microsoft.com/office/drawing/2014/main" id="{FECF7E4B-DBD3-424F-B123-00A97E586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58" y="51175"/>
            <a:ext cx="3232136" cy="329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ncmedia.azureedge.net/ncmedia/2017/03/cropped-microsoft_logo_element-180x180.png">
            <a:extLst>
              <a:ext uri="{FF2B5EF4-FFF2-40B4-BE49-F238E27FC236}">
                <a16:creationId xmlns:a16="http://schemas.microsoft.com/office/drawing/2014/main" id="{A6D59777-86B4-41A6-82CB-11AFDAA1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154" y="96615"/>
            <a:ext cx="2963690" cy="296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C1F834-47CE-49D8-9684-3146B3E66166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4C62F-C0C9-4B27-8ED6-BA7A1323134D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pic>
        <p:nvPicPr>
          <p:cNvPr id="7" name="Picture 2" descr="Firefox Logo, 2017">
            <a:extLst>
              <a:ext uri="{FF2B5EF4-FFF2-40B4-BE49-F238E27FC236}">
                <a16:creationId xmlns:a16="http://schemas.microsoft.com/office/drawing/2014/main" id="{475042FE-BB1B-4963-AD49-03573EFC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27" y="3213294"/>
            <a:ext cx="3465945" cy="358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uc browser logo">
            <a:extLst>
              <a:ext uri="{FF2B5EF4-FFF2-40B4-BE49-F238E27FC236}">
                <a16:creationId xmlns:a16="http://schemas.microsoft.com/office/drawing/2014/main" id="{EEBAA787-C110-4F14-8404-2247573C2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t="3279" r="22927" b="22569"/>
          <a:stretch/>
        </p:blipFill>
        <p:spPr bwMode="auto">
          <a:xfrm>
            <a:off x="746004" y="3388241"/>
            <a:ext cx="3441779" cy="346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1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6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6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432819243-7411.jpg">
            <a:extLst>
              <a:ext uri="{FF2B5EF4-FFF2-40B4-BE49-F238E27FC236}">
                <a16:creationId xmlns:a16="http://schemas.microsoft.com/office/drawing/2014/main" id="{841C5117-33D8-4D84-AE5E-73594293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1" y="1334572"/>
            <a:ext cx="3709523" cy="27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ibaba.jpg">
            <a:extLst>
              <a:ext uri="{FF2B5EF4-FFF2-40B4-BE49-F238E27FC236}">
                <a16:creationId xmlns:a16="http://schemas.microsoft.com/office/drawing/2014/main" id="{59005A31-7A16-4100-903D-1ECEB681A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" r="-1072" b="31076"/>
          <a:stretch/>
        </p:blipFill>
        <p:spPr bwMode="auto">
          <a:xfrm>
            <a:off x="449452" y="-302150"/>
            <a:ext cx="5134559" cy="228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ndango_logo_detail.jpg">
            <a:extLst>
              <a:ext uri="{FF2B5EF4-FFF2-40B4-BE49-F238E27FC236}">
                <a16:creationId xmlns:a16="http://schemas.microsoft.com/office/drawing/2014/main" id="{56A11399-45F1-4D42-8DA7-685F5554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00" y="2387144"/>
            <a:ext cx="3082910" cy="154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wnload-1.png">
            <a:extLst>
              <a:ext uri="{FF2B5EF4-FFF2-40B4-BE49-F238E27FC236}">
                <a16:creationId xmlns:a16="http://schemas.microsoft.com/office/drawing/2014/main" id="{A7AF36D6-3A15-456E-B3FD-47261B269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14" y="311045"/>
            <a:ext cx="5443206" cy="14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rbes_logo.svg.png">
            <a:extLst>
              <a:ext uri="{FF2B5EF4-FFF2-40B4-BE49-F238E27FC236}">
                <a16:creationId xmlns:a16="http://schemas.microsoft.com/office/drawing/2014/main" id="{A22C56FF-DBC9-4233-A62A-680ACBDAA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93" y="5298636"/>
            <a:ext cx="5164724" cy="134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umia_Travel_logo.png">
            <a:extLst>
              <a:ext uri="{FF2B5EF4-FFF2-40B4-BE49-F238E27FC236}">
                <a16:creationId xmlns:a16="http://schemas.microsoft.com/office/drawing/2014/main" id="{A779F0FD-5622-440C-820B-458611BB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30" y="2240321"/>
            <a:ext cx="4186053" cy="14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la_Cabs_logo.png">
            <a:extLst>
              <a:ext uri="{FF2B5EF4-FFF2-40B4-BE49-F238E27FC236}">
                <a16:creationId xmlns:a16="http://schemas.microsoft.com/office/drawing/2014/main" id="{E968F295-8ABD-4140-846A-C03722875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614" y="5478450"/>
            <a:ext cx="2428632" cy="8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itter.png">
            <a:extLst>
              <a:ext uri="{FF2B5EF4-FFF2-40B4-BE49-F238E27FC236}">
                <a16:creationId xmlns:a16="http://schemas.microsoft.com/office/drawing/2014/main" id="{5635EAF7-F5AD-4073-AF5B-77BCE48CF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51" y="3429000"/>
            <a:ext cx="3074959" cy="309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800px-The_Logo_of_The_Washington_Post_Newspaper.svg.png">
            <a:extLst>
              <a:ext uri="{FF2B5EF4-FFF2-40B4-BE49-F238E27FC236}">
                <a16:creationId xmlns:a16="http://schemas.microsoft.com/office/drawing/2014/main" id="{CF85665F-BD22-4DDC-AFD4-1F5D1BB8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54" y="4102873"/>
            <a:ext cx="6918898" cy="10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98A8A-79A1-49ED-BC41-79F259BDD5A0}"/>
              </a:ext>
            </a:extLst>
          </p:cNvPr>
          <p:cNvSpPr txBox="1"/>
          <p:nvPr/>
        </p:nvSpPr>
        <p:spPr>
          <a:xfrm>
            <a:off x="1135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42E37-5573-4155-9A7D-76A25381D0AC}"/>
              </a:ext>
            </a:extLst>
          </p:cNvPr>
          <p:cNvSpPr txBox="1"/>
          <p:nvPr/>
        </p:nvSpPr>
        <p:spPr>
          <a:xfrm>
            <a:off x="10679499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2267069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5CAD3D-B189-47F3-9321-03249B9F4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8686" y="-222636"/>
            <a:ext cx="13960686" cy="785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3ABCE-3991-4362-B404-7199FA61DB80}"/>
              </a:ext>
            </a:extLst>
          </p:cNvPr>
          <p:cNvSpPr txBox="1"/>
          <p:nvPr/>
        </p:nvSpPr>
        <p:spPr>
          <a:xfrm>
            <a:off x="5917575" y="200681"/>
            <a:ext cx="5919753" cy="650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DOES IT </a:t>
            </a:r>
            <a:r>
              <a:rPr lang="en-US" sz="14000" u="sng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NEED</a:t>
            </a:r>
            <a:r>
              <a:rPr lang="en-US" sz="1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Gadugi" panose="020B0502040204020203" pitchFamily="34" charset="0"/>
              </a:rPr>
              <a:t> TO BE A PWA?</a:t>
            </a:r>
          </a:p>
        </p:txBody>
      </p:sp>
    </p:spTree>
    <p:extLst>
      <p:ext uri="{BB962C8B-B14F-4D97-AF65-F5344CB8AC3E}">
        <p14:creationId xmlns:p14="http://schemas.microsoft.com/office/powerpoint/2010/main" val="320302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31DAE9-6699-4167-9820-6F75E303B71D}"/>
              </a:ext>
            </a:extLst>
          </p:cNvPr>
          <p:cNvSpPr txBox="1"/>
          <p:nvPr/>
        </p:nvSpPr>
        <p:spPr>
          <a:xfrm>
            <a:off x="1132198" y="-362879"/>
            <a:ext cx="101055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DATA ENTRY</a:t>
            </a:r>
            <a:endParaRPr lang="en-US" sz="44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FB16D-AE4D-433E-8262-96CB547D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49" y="1072033"/>
            <a:ext cx="1866285" cy="1866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A98BF7-2F6C-4FF2-A974-E40263BB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7" y="976180"/>
            <a:ext cx="2057992" cy="20579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89CAA9-05C0-459B-9675-9BE813AA702A}"/>
              </a:ext>
            </a:extLst>
          </p:cNvPr>
          <p:cNvCxnSpPr>
            <a:cxnSpLocks/>
          </p:cNvCxnSpPr>
          <p:nvPr/>
        </p:nvCxnSpPr>
        <p:spPr>
          <a:xfrm>
            <a:off x="6184978" y="1619873"/>
            <a:ext cx="0" cy="533305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C21834-BEB0-4145-8E17-A4D585EAAB15}"/>
              </a:ext>
            </a:extLst>
          </p:cNvPr>
          <p:cNvSpPr txBox="1"/>
          <p:nvPr/>
        </p:nvSpPr>
        <p:spPr>
          <a:xfrm>
            <a:off x="301014" y="2808300"/>
            <a:ext cx="55318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progressive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responsive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connectivity independent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app-like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fresh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safe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installable</a:t>
            </a:r>
          </a:p>
          <a:p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8B708-9FBF-4482-9066-37BF64E9BD4E}"/>
              </a:ext>
            </a:extLst>
          </p:cNvPr>
          <p:cNvSpPr txBox="1"/>
          <p:nvPr/>
        </p:nvSpPr>
        <p:spPr>
          <a:xfrm>
            <a:off x="6660165" y="2808300"/>
            <a:ext cx="55318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discoverable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re-engaging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linkable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176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EDB83-ABFC-47FB-B7FC-DCF1B5B5EF0C}"/>
              </a:ext>
            </a:extLst>
          </p:cNvPr>
          <p:cNvSpPr txBox="1"/>
          <p:nvPr/>
        </p:nvSpPr>
        <p:spPr>
          <a:xfrm>
            <a:off x="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A12B9-C942-4FCA-9ECE-B2B4544074F8}"/>
              </a:ext>
            </a:extLst>
          </p:cNvPr>
          <p:cNvSpPr txBox="1"/>
          <p:nvPr/>
        </p:nvSpPr>
        <p:spPr>
          <a:xfrm>
            <a:off x="1132198" y="-362879"/>
            <a:ext cx="101055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YOUR BLOG</a:t>
            </a:r>
            <a:endParaRPr lang="en-US" sz="44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AED24-2D05-4CF9-BF07-67ACF988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49" y="1072033"/>
            <a:ext cx="1866285" cy="1866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0CA8A-673C-4037-BD8B-77207F61B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7" y="976180"/>
            <a:ext cx="2057992" cy="205799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4117FE-0FFB-4348-98EC-6492F34F0AF6}"/>
              </a:ext>
            </a:extLst>
          </p:cNvPr>
          <p:cNvCxnSpPr>
            <a:cxnSpLocks/>
          </p:cNvCxnSpPr>
          <p:nvPr/>
        </p:nvCxnSpPr>
        <p:spPr>
          <a:xfrm>
            <a:off x="6184978" y="1619873"/>
            <a:ext cx="0" cy="533305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C24A0D-9F03-4F4E-985F-51BE51295A15}"/>
              </a:ext>
            </a:extLst>
          </p:cNvPr>
          <p:cNvSpPr txBox="1"/>
          <p:nvPr/>
        </p:nvSpPr>
        <p:spPr>
          <a:xfrm>
            <a:off x="301014" y="2808300"/>
            <a:ext cx="55318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responsive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app-like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fresh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linkable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30CF-93B3-4F3B-AD55-AD9BC636F191}"/>
              </a:ext>
            </a:extLst>
          </p:cNvPr>
          <p:cNvSpPr txBox="1"/>
          <p:nvPr/>
        </p:nvSpPr>
        <p:spPr>
          <a:xfrm>
            <a:off x="6660165" y="2808300"/>
            <a:ext cx="55318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progressive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connectivity independent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safe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discoverable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re-engaging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installable</a:t>
            </a:r>
          </a:p>
          <a:p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278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EDB83-ABFC-47FB-B7FC-DCF1B5B5EF0C}"/>
              </a:ext>
            </a:extLst>
          </p:cNvPr>
          <p:cNvSpPr txBox="1"/>
          <p:nvPr/>
        </p:nvSpPr>
        <p:spPr>
          <a:xfrm>
            <a:off x="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3911F-7076-47E2-BE0A-0067F61F6829}"/>
              </a:ext>
            </a:extLst>
          </p:cNvPr>
          <p:cNvSpPr txBox="1"/>
          <p:nvPr/>
        </p:nvSpPr>
        <p:spPr>
          <a:xfrm>
            <a:off x="1132198" y="-362879"/>
            <a:ext cx="101055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ECOMMERCE</a:t>
            </a:r>
            <a:endParaRPr lang="en-US" sz="44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63C20-56CB-4EA9-8129-DE6DC0F63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49" y="1072033"/>
            <a:ext cx="1866285" cy="1866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B7791-B947-437B-A204-43FB99CB4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7" y="976180"/>
            <a:ext cx="2057992" cy="205799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783B52-28FB-4DF2-B545-1077D0D7012E}"/>
              </a:ext>
            </a:extLst>
          </p:cNvPr>
          <p:cNvCxnSpPr>
            <a:cxnSpLocks/>
          </p:cNvCxnSpPr>
          <p:nvPr/>
        </p:nvCxnSpPr>
        <p:spPr>
          <a:xfrm>
            <a:off x="6184978" y="1619873"/>
            <a:ext cx="0" cy="533305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E05BFA-0D77-4ED4-A2F5-A3E124FD92EF}"/>
              </a:ext>
            </a:extLst>
          </p:cNvPr>
          <p:cNvSpPr txBox="1"/>
          <p:nvPr/>
        </p:nvSpPr>
        <p:spPr>
          <a:xfrm>
            <a:off x="301014" y="2808300"/>
            <a:ext cx="55318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responsive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fresh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safe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re-engaging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linkable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B8B29-B432-41FC-AE6A-9D4809AB3EB8}"/>
              </a:ext>
            </a:extLst>
          </p:cNvPr>
          <p:cNvSpPr txBox="1"/>
          <p:nvPr/>
        </p:nvSpPr>
        <p:spPr>
          <a:xfrm>
            <a:off x="6660165" y="2808300"/>
            <a:ext cx="55318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progressive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connectivity independent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app-like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discoverable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installable</a:t>
            </a:r>
          </a:p>
          <a:p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743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EDB83-ABFC-47FB-B7FC-DCF1B5B5EF0C}"/>
              </a:ext>
            </a:extLst>
          </p:cNvPr>
          <p:cNvSpPr txBox="1"/>
          <p:nvPr/>
        </p:nvSpPr>
        <p:spPr>
          <a:xfrm>
            <a:off x="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3911F-7076-47E2-BE0A-0067F61F6829}"/>
              </a:ext>
            </a:extLst>
          </p:cNvPr>
          <p:cNvSpPr txBox="1"/>
          <p:nvPr/>
        </p:nvSpPr>
        <p:spPr>
          <a:xfrm>
            <a:off x="72044" y="-362879"/>
            <a:ext cx="1203128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CONTRACTOR SITE</a:t>
            </a:r>
            <a:endParaRPr lang="en-US" sz="44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63C20-56CB-4EA9-8129-DE6DC0F63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49" y="1072033"/>
            <a:ext cx="1866285" cy="1866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B7791-B947-437B-A204-43FB99CB4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7" y="976180"/>
            <a:ext cx="2057992" cy="205799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783B52-28FB-4DF2-B545-1077D0D7012E}"/>
              </a:ext>
            </a:extLst>
          </p:cNvPr>
          <p:cNvCxnSpPr>
            <a:cxnSpLocks/>
          </p:cNvCxnSpPr>
          <p:nvPr/>
        </p:nvCxnSpPr>
        <p:spPr>
          <a:xfrm>
            <a:off x="6184978" y="1619873"/>
            <a:ext cx="0" cy="533305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F24567-6379-4106-ABD2-1F951706CAC4}"/>
              </a:ext>
            </a:extLst>
          </p:cNvPr>
          <p:cNvSpPr txBox="1"/>
          <p:nvPr/>
        </p:nvSpPr>
        <p:spPr>
          <a:xfrm>
            <a:off x="301014" y="2808300"/>
            <a:ext cx="55318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responsive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fresh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safe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discoverable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re-engaging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linkable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BAFDF-7D49-4EB7-82EA-B451A3FA6BD3}"/>
              </a:ext>
            </a:extLst>
          </p:cNvPr>
          <p:cNvSpPr txBox="1"/>
          <p:nvPr/>
        </p:nvSpPr>
        <p:spPr>
          <a:xfrm>
            <a:off x="6660165" y="2808300"/>
            <a:ext cx="55318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progressive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connectivity independent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app-like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>
                <a:latin typeface="Tw Cen MT Condensed Extra Bold" panose="020B0803020202020204" pitchFamily="34" charset="0"/>
                <a:ea typeface="Gadugi" panose="020B0502040204020203" pitchFamily="34" charset="0"/>
              </a:rPr>
              <a:t>installable</a:t>
            </a: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600" dirty="0">
              <a:latin typeface="Tw Cen MT Condensed Extra Bold" panose="020B0803020202020204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92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flip.com/s/meme/X-All-The-Y.jpg">
            <a:extLst>
              <a:ext uri="{FF2B5EF4-FFF2-40B4-BE49-F238E27FC236}">
                <a16:creationId xmlns:a16="http://schemas.microsoft.com/office/drawing/2014/main" id="{3DB9755D-932D-4215-8F78-C83343214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91" y="-423837"/>
            <a:ext cx="10256108" cy="728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89166-6C74-45AE-83BD-FAB56882D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464">
            <a:off x="6623857" y="2036579"/>
            <a:ext cx="3316231" cy="34948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90" name="Ink 1089">
                <a:extLst>
                  <a:ext uri="{FF2B5EF4-FFF2-40B4-BE49-F238E27FC236}">
                    <a16:creationId xmlns:a16="http://schemas.microsoft.com/office/drawing/2014/main" id="{09DACB47-D623-4DFE-8B44-64AD5F8925E2}"/>
                  </a:ext>
                </a:extLst>
              </p14:cNvPr>
              <p14:cNvContentPartPr/>
              <p14:nvPr/>
            </p14:nvContentPartPr>
            <p14:xfrm>
              <a:off x="1087020" y="812780"/>
              <a:ext cx="233820" cy="1198980"/>
            </p14:xfrm>
          </p:contentPart>
        </mc:Choice>
        <mc:Fallback xmlns="">
          <p:pic>
            <p:nvPicPr>
              <p:cNvPr id="1090" name="Ink 1089">
                <a:extLst>
                  <a:ext uri="{FF2B5EF4-FFF2-40B4-BE49-F238E27FC236}">
                    <a16:creationId xmlns:a16="http://schemas.microsoft.com/office/drawing/2014/main" id="{09DACB47-D623-4DFE-8B44-64AD5F8925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724" y="781465"/>
                <a:ext cx="296412" cy="1261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2" name="Ink 1091">
                <a:extLst>
                  <a:ext uri="{FF2B5EF4-FFF2-40B4-BE49-F238E27FC236}">
                    <a16:creationId xmlns:a16="http://schemas.microsoft.com/office/drawing/2014/main" id="{F07F5097-AF64-4E31-B21E-0CB9C7D93BEE}"/>
                  </a:ext>
                </a:extLst>
              </p14:cNvPr>
              <p14:cNvContentPartPr/>
              <p14:nvPr/>
            </p14:nvContentPartPr>
            <p14:xfrm>
              <a:off x="1026000" y="670400"/>
              <a:ext cx="640260" cy="680940"/>
            </p14:xfrm>
          </p:contentPart>
        </mc:Choice>
        <mc:Fallback xmlns="">
          <p:pic>
            <p:nvPicPr>
              <p:cNvPr id="1092" name="Ink 1091">
                <a:extLst>
                  <a:ext uri="{FF2B5EF4-FFF2-40B4-BE49-F238E27FC236}">
                    <a16:creationId xmlns:a16="http://schemas.microsoft.com/office/drawing/2014/main" id="{F07F5097-AF64-4E31-B21E-0CB9C7D93B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689" y="639088"/>
                <a:ext cx="702882" cy="743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94" name="Ink 1093">
                <a:extLst>
                  <a:ext uri="{FF2B5EF4-FFF2-40B4-BE49-F238E27FC236}">
                    <a16:creationId xmlns:a16="http://schemas.microsoft.com/office/drawing/2014/main" id="{4A158377-9244-4E86-9C2C-A8DA07DE3B37}"/>
                  </a:ext>
                </a:extLst>
              </p14:cNvPr>
              <p14:cNvContentPartPr/>
              <p14:nvPr/>
            </p14:nvContentPartPr>
            <p14:xfrm>
              <a:off x="1889640" y="589220"/>
              <a:ext cx="1026360" cy="1280340"/>
            </p14:xfrm>
          </p:contentPart>
        </mc:Choice>
        <mc:Fallback xmlns="">
          <p:pic>
            <p:nvPicPr>
              <p:cNvPr id="1094" name="Ink 1093">
                <a:extLst>
                  <a:ext uri="{FF2B5EF4-FFF2-40B4-BE49-F238E27FC236}">
                    <a16:creationId xmlns:a16="http://schemas.microsoft.com/office/drawing/2014/main" id="{4A158377-9244-4E86-9C2C-A8DA07DE3B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8320" y="557904"/>
                <a:ext cx="1089000" cy="134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898B3037-040F-4A98-B16B-3961E48D1061}"/>
                  </a:ext>
                </a:extLst>
              </p14:cNvPr>
              <p14:cNvContentPartPr/>
              <p14:nvPr/>
            </p14:nvContentPartPr>
            <p14:xfrm>
              <a:off x="3240900" y="538460"/>
              <a:ext cx="660600" cy="1331100"/>
            </p14:xfrm>
          </p:contentPart>
        </mc:Choice>
        <mc:Fallback xmlns=""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898B3037-040F-4A98-B16B-3961E48D10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9580" y="507144"/>
                <a:ext cx="723240" cy="1393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9" name="Ink 1098">
                <a:extLst>
                  <a:ext uri="{FF2B5EF4-FFF2-40B4-BE49-F238E27FC236}">
                    <a16:creationId xmlns:a16="http://schemas.microsoft.com/office/drawing/2014/main" id="{A0986CF0-03E5-42F5-86A8-571ADD0A5376}"/>
                  </a:ext>
                </a:extLst>
              </p14:cNvPr>
              <p14:cNvContentPartPr/>
              <p14:nvPr/>
            </p14:nvContentPartPr>
            <p14:xfrm>
              <a:off x="3210480" y="1097180"/>
              <a:ext cx="528480" cy="213480"/>
            </p14:xfrm>
          </p:contentPart>
        </mc:Choice>
        <mc:Fallback xmlns="">
          <p:pic>
            <p:nvPicPr>
              <p:cNvPr id="1099" name="Ink 1098">
                <a:extLst>
                  <a:ext uri="{FF2B5EF4-FFF2-40B4-BE49-F238E27FC236}">
                    <a16:creationId xmlns:a16="http://schemas.microsoft.com/office/drawing/2014/main" id="{A0986CF0-03E5-42F5-86A8-571ADD0A53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79181" y="1065913"/>
                <a:ext cx="591077" cy="27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7961C87F-3CE3-4E95-908B-4B7793DD9CE3}"/>
                  </a:ext>
                </a:extLst>
              </p14:cNvPr>
              <p14:cNvContentPartPr/>
              <p14:nvPr/>
            </p14:nvContentPartPr>
            <p14:xfrm>
              <a:off x="4744620" y="975140"/>
              <a:ext cx="467640" cy="16272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7961C87F-3CE3-4E95-908B-4B7793DD9C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3300" y="943820"/>
                <a:ext cx="5302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4EB1D8C2-D1EC-4586-9495-D2B19618A93B}"/>
                  </a:ext>
                </a:extLst>
              </p14:cNvPr>
              <p14:cNvContentPartPr/>
              <p14:nvPr/>
            </p14:nvContentPartPr>
            <p14:xfrm>
              <a:off x="4846500" y="517940"/>
              <a:ext cx="630360" cy="123984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4EB1D8C2-D1EC-4586-9495-D2B19618A93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5180" y="486620"/>
                <a:ext cx="693000" cy="13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A3770930-71D0-414A-9C4B-DD544C1F5C84}"/>
                  </a:ext>
                </a:extLst>
              </p14:cNvPr>
              <p14:cNvContentPartPr/>
              <p14:nvPr/>
            </p14:nvContentPartPr>
            <p14:xfrm>
              <a:off x="5506740" y="497780"/>
              <a:ext cx="620280" cy="85356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A3770930-71D0-414A-9C4B-DD544C1F5C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5420" y="466460"/>
                <a:ext cx="682920" cy="9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593A25AE-EE25-45F2-940E-A926A05E567C}"/>
                  </a:ext>
                </a:extLst>
              </p14:cNvPr>
              <p14:cNvContentPartPr/>
              <p14:nvPr/>
            </p14:nvContentPartPr>
            <p14:xfrm>
              <a:off x="6197580" y="274220"/>
              <a:ext cx="609840" cy="97560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593A25AE-EE25-45F2-940E-A926A05E56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66260" y="242900"/>
                <a:ext cx="672480" cy="10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B8912058-D328-45C6-AACA-09137C1CCA7B}"/>
                  </a:ext>
                </a:extLst>
              </p14:cNvPr>
              <p14:cNvContentPartPr/>
              <p14:nvPr/>
            </p14:nvContentPartPr>
            <p14:xfrm>
              <a:off x="5008860" y="1452860"/>
              <a:ext cx="1767960" cy="45738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B8912058-D328-45C6-AACA-09137C1CCA7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77540" y="1421552"/>
                <a:ext cx="1830600" cy="519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22FDF264-7E9C-4B75-8237-0D46B918FC1A}"/>
                  </a:ext>
                </a:extLst>
              </p14:cNvPr>
              <p14:cNvContentPartPr/>
              <p14:nvPr/>
            </p14:nvContentPartPr>
            <p14:xfrm>
              <a:off x="7426800" y="264140"/>
              <a:ext cx="863820" cy="6120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22FDF264-7E9C-4B75-8237-0D46B918FC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95500" y="233003"/>
                <a:ext cx="926421" cy="123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D7A365C9-3BFD-4EB7-9826-2C50FACC28B4}"/>
                  </a:ext>
                </a:extLst>
              </p14:cNvPr>
              <p14:cNvContentPartPr/>
              <p14:nvPr/>
            </p14:nvContentPartPr>
            <p14:xfrm>
              <a:off x="7853580" y="314900"/>
              <a:ext cx="122040" cy="112788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D7A365C9-3BFD-4EB7-9826-2C50FACC28B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22352" y="283590"/>
                <a:ext cx="184496" cy="1190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B52F3F13-E4F0-4969-866B-0EE3513E74F0}"/>
                  </a:ext>
                </a:extLst>
              </p14:cNvPr>
              <p14:cNvContentPartPr/>
              <p14:nvPr/>
            </p14:nvContentPartPr>
            <p14:xfrm>
              <a:off x="8422560" y="304640"/>
              <a:ext cx="132300" cy="101610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B52F3F13-E4F0-4969-866B-0EE3513E74F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91283" y="273337"/>
                <a:ext cx="194855" cy="1078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4F9E50B7-048A-4F79-B842-85501306E1D7}"/>
                  </a:ext>
                </a:extLst>
              </p14:cNvPr>
              <p14:cNvContentPartPr/>
              <p14:nvPr/>
            </p14:nvContentPartPr>
            <p14:xfrm>
              <a:off x="8442900" y="619640"/>
              <a:ext cx="589500" cy="14238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4F9E50B7-048A-4F79-B842-85501306E1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11609" y="588360"/>
                <a:ext cx="652083" cy="204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894A7C3E-F610-4E39-B646-CF718FD8A8BC}"/>
                  </a:ext>
                </a:extLst>
              </p14:cNvPr>
              <p14:cNvContentPartPr/>
              <p14:nvPr/>
            </p14:nvContentPartPr>
            <p14:xfrm>
              <a:off x="8920440" y="294560"/>
              <a:ext cx="162720" cy="101610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894A7C3E-F610-4E39-B646-CF718FD8A8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89120" y="263246"/>
                <a:ext cx="225360" cy="1078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16FB2D6F-EACB-40C6-9394-FA709E64886F}"/>
                  </a:ext>
                </a:extLst>
              </p14:cNvPr>
              <p14:cNvContentPartPr/>
              <p14:nvPr/>
            </p14:nvContentPartPr>
            <p14:xfrm>
              <a:off x="9194760" y="172700"/>
              <a:ext cx="802800" cy="99594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16FB2D6F-EACB-40C6-9394-FA709E64886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163440" y="141386"/>
                <a:ext cx="865440" cy="1058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27" name="Ink 1126">
                <a:extLst>
                  <a:ext uri="{FF2B5EF4-FFF2-40B4-BE49-F238E27FC236}">
                    <a16:creationId xmlns:a16="http://schemas.microsoft.com/office/drawing/2014/main" id="{38E324C7-4D6C-4119-BB4D-25D9D9E0BCBC}"/>
                  </a:ext>
                </a:extLst>
              </p14:cNvPr>
              <p14:cNvContentPartPr/>
              <p14:nvPr/>
            </p14:nvContentPartPr>
            <p14:xfrm>
              <a:off x="772020" y="2682080"/>
              <a:ext cx="894240" cy="193140"/>
            </p14:xfrm>
          </p:contentPart>
        </mc:Choice>
        <mc:Fallback xmlns="">
          <p:pic>
            <p:nvPicPr>
              <p:cNvPr id="1127" name="Ink 1126">
                <a:extLst>
                  <a:ext uri="{FF2B5EF4-FFF2-40B4-BE49-F238E27FC236}">
                    <a16:creationId xmlns:a16="http://schemas.microsoft.com/office/drawing/2014/main" id="{38E324C7-4D6C-4119-BB4D-25D9D9E0BCB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0713" y="2650789"/>
                <a:ext cx="956855" cy="255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9F2BF4D4-7E60-4BF8-AEB1-31665FE03EDB}"/>
                  </a:ext>
                </a:extLst>
              </p14:cNvPr>
              <p14:cNvContentPartPr/>
              <p14:nvPr/>
            </p14:nvContentPartPr>
            <p14:xfrm>
              <a:off x="1229220" y="2783780"/>
              <a:ext cx="294840" cy="105678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9F2BF4D4-7E60-4BF8-AEB1-31665FE03E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97900" y="2752465"/>
                <a:ext cx="357480" cy="1119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32" name="Ink 1131">
                <a:extLst>
                  <a:ext uri="{FF2B5EF4-FFF2-40B4-BE49-F238E27FC236}">
                    <a16:creationId xmlns:a16="http://schemas.microsoft.com/office/drawing/2014/main" id="{B2D49B36-B3E0-4B4F-9CB8-DCF1F687FACF}"/>
                  </a:ext>
                </a:extLst>
              </p14:cNvPr>
              <p14:cNvContentPartPr/>
              <p14:nvPr/>
            </p14:nvContentPartPr>
            <p14:xfrm>
              <a:off x="1869300" y="2722760"/>
              <a:ext cx="203400" cy="823140"/>
            </p14:xfrm>
          </p:contentPart>
        </mc:Choice>
        <mc:Fallback xmlns="">
          <p:pic>
            <p:nvPicPr>
              <p:cNvPr id="1132" name="Ink 1131">
                <a:extLst>
                  <a:ext uri="{FF2B5EF4-FFF2-40B4-BE49-F238E27FC236}">
                    <a16:creationId xmlns:a16="http://schemas.microsoft.com/office/drawing/2014/main" id="{B2D49B36-B3E0-4B4F-9CB8-DCF1F687FAC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37980" y="2691447"/>
                <a:ext cx="266040" cy="885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37" name="Ink 1136">
                <a:extLst>
                  <a:ext uri="{FF2B5EF4-FFF2-40B4-BE49-F238E27FC236}">
                    <a16:creationId xmlns:a16="http://schemas.microsoft.com/office/drawing/2014/main" id="{0C27482B-8545-4A05-B139-76DD0F5F3A8D}"/>
                  </a:ext>
                </a:extLst>
              </p14:cNvPr>
              <p14:cNvContentPartPr/>
              <p14:nvPr/>
            </p14:nvContentPartPr>
            <p14:xfrm>
              <a:off x="1950660" y="2987000"/>
              <a:ext cx="487800" cy="254160"/>
            </p14:xfrm>
          </p:contentPart>
        </mc:Choice>
        <mc:Fallback xmlns="">
          <p:pic>
            <p:nvPicPr>
              <p:cNvPr id="1137" name="Ink 1136">
                <a:extLst>
                  <a:ext uri="{FF2B5EF4-FFF2-40B4-BE49-F238E27FC236}">
                    <a16:creationId xmlns:a16="http://schemas.microsoft.com/office/drawing/2014/main" id="{0C27482B-8545-4A05-B139-76DD0F5F3A8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19363" y="2955680"/>
                <a:ext cx="550394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5925A473-0F5C-4397-A226-393EEE6E2279}"/>
                  </a:ext>
                </a:extLst>
              </p14:cNvPr>
              <p14:cNvContentPartPr/>
              <p14:nvPr/>
            </p14:nvContentPartPr>
            <p14:xfrm>
              <a:off x="2397600" y="2519540"/>
              <a:ext cx="193140" cy="945000"/>
            </p14:xfrm>
          </p:contentPart>
        </mc:Choice>
        <mc:Fallback xmlns=""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5925A473-0F5C-4397-A226-393EEE6E22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66309" y="2488220"/>
                <a:ext cx="255722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E81D0D99-DD04-4A85-8280-73E223A19F66}"/>
                  </a:ext>
                </a:extLst>
              </p14:cNvPr>
              <p14:cNvContentPartPr/>
              <p14:nvPr/>
            </p14:nvContentPartPr>
            <p14:xfrm>
              <a:off x="2814300" y="2570480"/>
              <a:ext cx="101700" cy="802800"/>
            </p14:xfrm>
          </p:contentPart>
        </mc:Choice>
        <mc:Fallback xmlns=""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E81D0D99-DD04-4A85-8280-73E223A19F6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83035" y="2539174"/>
                <a:ext cx="164229" cy="86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0" name="Ink 1139">
                <a:extLst>
                  <a:ext uri="{FF2B5EF4-FFF2-40B4-BE49-F238E27FC236}">
                    <a16:creationId xmlns:a16="http://schemas.microsoft.com/office/drawing/2014/main" id="{69D31A2A-DBA0-48DC-8B6A-0A20DA0B19F0}"/>
                  </a:ext>
                </a:extLst>
              </p14:cNvPr>
              <p14:cNvContentPartPr/>
              <p14:nvPr/>
            </p14:nvContentPartPr>
            <p14:xfrm>
              <a:off x="3139380" y="2570480"/>
              <a:ext cx="142380" cy="680940"/>
            </p14:xfrm>
          </p:contentPart>
        </mc:Choice>
        <mc:Fallback xmlns="">
          <p:pic>
            <p:nvPicPr>
              <p:cNvPr id="1140" name="Ink 1139">
                <a:extLst>
                  <a:ext uri="{FF2B5EF4-FFF2-40B4-BE49-F238E27FC236}">
                    <a16:creationId xmlns:a16="http://schemas.microsoft.com/office/drawing/2014/main" id="{69D31A2A-DBA0-48DC-8B6A-0A20DA0B19F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08100" y="2539168"/>
                <a:ext cx="204941" cy="743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41" name="Ink 1140">
                <a:extLst>
                  <a:ext uri="{FF2B5EF4-FFF2-40B4-BE49-F238E27FC236}">
                    <a16:creationId xmlns:a16="http://schemas.microsoft.com/office/drawing/2014/main" id="{134F6733-BC74-4E53-8B12-105A94C94CDE}"/>
                  </a:ext>
                </a:extLst>
              </p14:cNvPr>
              <p14:cNvContentPartPr/>
              <p14:nvPr/>
            </p14:nvContentPartPr>
            <p14:xfrm>
              <a:off x="3159720" y="2418020"/>
              <a:ext cx="934920" cy="802800"/>
            </p14:xfrm>
          </p:contentPart>
        </mc:Choice>
        <mc:Fallback xmlns="">
          <p:pic>
            <p:nvPicPr>
              <p:cNvPr id="1141" name="Ink 1140">
                <a:extLst>
                  <a:ext uri="{FF2B5EF4-FFF2-40B4-BE49-F238E27FC236}">
                    <a16:creationId xmlns:a16="http://schemas.microsoft.com/office/drawing/2014/main" id="{134F6733-BC74-4E53-8B12-105A94C94CD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28412" y="2386700"/>
                <a:ext cx="997536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3" name="Ink 1142">
                <a:extLst>
                  <a:ext uri="{FF2B5EF4-FFF2-40B4-BE49-F238E27FC236}">
                    <a16:creationId xmlns:a16="http://schemas.microsoft.com/office/drawing/2014/main" id="{585FBBEB-414F-4B30-A04E-78EA5A06B8BC}"/>
                  </a:ext>
                </a:extLst>
              </p14:cNvPr>
              <p14:cNvContentPartPr/>
              <p14:nvPr/>
            </p14:nvContentPartPr>
            <p14:xfrm>
              <a:off x="4358520" y="1970900"/>
              <a:ext cx="2113560" cy="1097460"/>
            </p14:xfrm>
          </p:contentPart>
        </mc:Choice>
        <mc:Fallback xmlns="">
          <p:pic>
            <p:nvPicPr>
              <p:cNvPr id="1143" name="Ink 1142">
                <a:extLst>
                  <a:ext uri="{FF2B5EF4-FFF2-40B4-BE49-F238E27FC236}">
                    <a16:creationId xmlns:a16="http://schemas.microsoft.com/office/drawing/2014/main" id="{585FBBEB-414F-4B30-A04E-78EA5A06B8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27200" y="1939575"/>
                <a:ext cx="2176200" cy="11601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6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14A3B-2E29-417F-9C01-4F6A26FA6A34}"/>
              </a:ext>
            </a:extLst>
          </p:cNvPr>
          <p:cNvSpPr txBox="1"/>
          <p:nvPr/>
        </p:nvSpPr>
        <p:spPr>
          <a:xfrm>
            <a:off x="10702436" y="6529643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PT Light" charset="0"/>
                <a:ea typeface="Futura PT Light" charset="0"/>
                <a:cs typeface="Futura PT Light" charset="0"/>
              </a:rPr>
              <a:t>@TZMANICS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44D0A-7BA0-447B-9986-52633077C43F}"/>
              </a:ext>
            </a:extLst>
          </p:cNvPr>
          <p:cNvSpPr/>
          <p:nvPr/>
        </p:nvSpPr>
        <p:spPr>
          <a:xfrm>
            <a:off x="4804596" y="864373"/>
            <a:ext cx="7266754" cy="48628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5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w Cen MT Condensed Extra Bold" panose="020B0803020202020204" pitchFamily="34" charset="0"/>
              </a:rPr>
              <a:t>LIVE CODING</a:t>
            </a:r>
          </a:p>
        </p:txBody>
      </p:sp>
      <p:pic>
        <p:nvPicPr>
          <p:cNvPr id="2" name="airhorn">
            <a:hlinkClick r:id="" action="ppaction://media"/>
            <a:extLst>
              <a:ext uri="{FF2B5EF4-FFF2-40B4-BE49-F238E27FC236}">
                <a16:creationId xmlns:a16="http://schemas.microsoft.com/office/drawing/2014/main" id="{EDAF7EE1-B92F-455E-A87D-9F721B32E3B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8641" y="8086725"/>
            <a:ext cx="3048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ACD7-FA29-41CF-9BFC-0C44034F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9" y="0"/>
            <a:ext cx="4648200" cy="82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0.kym-cdn.com/photos/images/newsfeed/001/232/375/3fb.jpg">
            <a:extLst>
              <a:ext uri="{FF2B5EF4-FFF2-40B4-BE49-F238E27FC236}">
                <a16:creationId xmlns:a16="http://schemas.microsoft.com/office/drawing/2014/main" id="{D4F30ADC-D3DC-45EA-A90C-0175C9A7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1781" y="-169344"/>
            <a:ext cx="12614563" cy="87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CEEBF0-B1EC-43D2-BD6E-7F8CC82C9D62}"/>
              </a:ext>
            </a:extLst>
          </p:cNvPr>
          <p:cNvSpPr/>
          <p:nvPr/>
        </p:nvSpPr>
        <p:spPr>
          <a:xfrm>
            <a:off x="835522" y="2422743"/>
            <a:ext cx="10533653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2667235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9F9D0-2F0D-43A6-9967-0F0544F4C450}"/>
              </a:ext>
            </a:extLst>
          </p:cNvPr>
          <p:cNvSpPr txBox="1"/>
          <p:nvPr/>
        </p:nvSpPr>
        <p:spPr>
          <a:xfrm>
            <a:off x="267629" y="2681902"/>
            <a:ext cx="11924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&lt;live-code-screenshots&gt;</a:t>
            </a:r>
          </a:p>
        </p:txBody>
      </p:sp>
    </p:spTree>
    <p:extLst>
      <p:ext uri="{BB962C8B-B14F-4D97-AF65-F5344CB8AC3E}">
        <p14:creationId xmlns:p14="http://schemas.microsoft.com/office/powerpoint/2010/main" val="1115322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CB2E9E-80C8-401C-96DE-BCD2830D5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6" y="5404883"/>
            <a:ext cx="12099929" cy="886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78125-719F-4F5D-AFE9-5A6E2DA42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23" y="551133"/>
            <a:ext cx="8856955" cy="184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7613F5-0167-4DDB-A0DB-B1CB89D22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9" y="2917855"/>
            <a:ext cx="11122401" cy="17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9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FE5748-AD81-45C9-9665-0F99CA3D8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41" y="477311"/>
            <a:ext cx="4257706" cy="5943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F3006-8798-4AF2-8F0C-CF70A179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7" y="1485346"/>
            <a:ext cx="3241630" cy="39275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461D42-8914-4EDE-889D-6899CD8E1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05" y="703531"/>
            <a:ext cx="3657627" cy="549120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63F79D-4F04-4B99-9A66-D8D2FD63F774}"/>
              </a:ext>
            </a:extLst>
          </p:cNvPr>
          <p:cNvCxnSpPr/>
          <p:nvPr/>
        </p:nvCxnSpPr>
        <p:spPr>
          <a:xfrm>
            <a:off x="1806782" y="-490654"/>
            <a:ext cx="2218808" cy="18622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D3539E-BE2C-4299-9B9B-0483E267376A}"/>
              </a:ext>
            </a:extLst>
          </p:cNvPr>
          <p:cNvCxnSpPr>
            <a:cxnSpLocks/>
          </p:cNvCxnSpPr>
          <p:nvPr/>
        </p:nvCxnSpPr>
        <p:spPr>
          <a:xfrm>
            <a:off x="-1076841" y="5263607"/>
            <a:ext cx="4990919" cy="6911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934C8A-A641-4C9E-8D22-B79BB5E52C3C}"/>
              </a:ext>
            </a:extLst>
          </p:cNvPr>
          <p:cNvCxnSpPr>
            <a:cxnSpLocks/>
          </p:cNvCxnSpPr>
          <p:nvPr/>
        </p:nvCxnSpPr>
        <p:spPr>
          <a:xfrm flipH="1">
            <a:off x="10225668" y="289932"/>
            <a:ext cx="4806176" cy="255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71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73B4D-B620-40C0-946F-D1476D2A6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52" y="0"/>
            <a:ext cx="8854096" cy="75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3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AD43F-BBE4-41EF-B941-A4B6C449E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7854" cy="70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30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CA2C42-D3A5-4FF5-A3D4-2E18F21E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0" y="37840"/>
            <a:ext cx="10484108" cy="6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18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D49E2-FEEF-4AEA-B8C5-567D87BA0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56" y="0"/>
            <a:ext cx="8679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86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12C90-A7DC-4B4E-AB31-023D3B33F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37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9F9D0-2F0D-43A6-9967-0F0544F4C450}"/>
              </a:ext>
            </a:extLst>
          </p:cNvPr>
          <p:cNvSpPr txBox="1"/>
          <p:nvPr/>
        </p:nvSpPr>
        <p:spPr>
          <a:xfrm>
            <a:off x="1" y="2681902"/>
            <a:ext cx="1219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4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&lt;/live-code-screenshots&gt;</a:t>
            </a:r>
          </a:p>
        </p:txBody>
      </p:sp>
    </p:spTree>
    <p:extLst>
      <p:ext uri="{BB962C8B-B14F-4D97-AF65-F5344CB8AC3E}">
        <p14:creationId xmlns:p14="http://schemas.microsoft.com/office/powerpoint/2010/main" val="3923694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61" y="3984325"/>
            <a:ext cx="4533900" cy="265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061" y="6529643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PT Light" charset="0"/>
                <a:ea typeface="Futura PT Light" charset="0"/>
                <a:cs typeface="Futura PT Light" charset="0"/>
              </a:rPr>
              <a:t>@TZMANICS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45" y="1702512"/>
            <a:ext cx="3276600" cy="78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7" y="803648"/>
            <a:ext cx="3909847" cy="3372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8B5CA-5AE8-44C5-B981-646C86AE1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98" y="2660648"/>
            <a:ext cx="7518855" cy="4116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072" y="200899"/>
            <a:ext cx="2590115" cy="229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990475-13A1-42BB-9F29-2935E809E306}"/>
              </a:ext>
            </a:extLst>
          </p:cNvPr>
          <p:cNvSpPr/>
          <p:nvPr/>
        </p:nvSpPr>
        <p:spPr>
          <a:xfrm>
            <a:off x="0" y="-89647"/>
            <a:ext cx="51097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latin typeface="Tw Cen MT Condensed Extra Bold" panose="020B0803020202020204" pitchFamily="34" charset="0"/>
                <a:ea typeface="Futura PT Light" charset="0"/>
                <a:cs typeface="Futura PT Light" charset="0"/>
              </a:rPr>
              <a:t>Kendoui.com</a:t>
            </a:r>
          </a:p>
        </p:txBody>
      </p:sp>
    </p:spTree>
    <p:extLst>
      <p:ext uri="{BB962C8B-B14F-4D97-AF65-F5344CB8AC3E}">
        <p14:creationId xmlns:p14="http://schemas.microsoft.com/office/powerpoint/2010/main" val="118480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EDB83-ABFC-47FB-B7FC-DCF1B5B5EF0C}"/>
              </a:ext>
            </a:extLst>
          </p:cNvPr>
          <p:cNvSpPr txBox="1"/>
          <p:nvPr/>
        </p:nvSpPr>
        <p:spPr>
          <a:xfrm>
            <a:off x="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AE3FE-2428-4397-AF7D-00A5F30CC2CF}"/>
              </a:ext>
            </a:extLst>
          </p:cNvPr>
          <p:cNvSpPr txBox="1"/>
          <p:nvPr/>
        </p:nvSpPr>
        <p:spPr>
          <a:xfrm>
            <a:off x="967485" y="0"/>
            <a:ext cx="1037340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w Cen MT Condensed Extra Bold" panose="020B0803020202020204" pitchFamily="34" charset="0"/>
              </a:rPr>
              <a:t>Strategies to make web apps more engaging, more reliable and more fast </a:t>
            </a:r>
          </a:p>
          <a:p>
            <a:endParaRPr lang="en-US" sz="2000" dirty="0">
              <a:latin typeface="Tw Cen MT Condensed Extra Bold" panose="020B0803020202020204" pitchFamily="34" charset="0"/>
            </a:endParaRPr>
          </a:p>
          <a:p>
            <a:r>
              <a:rPr lang="en-US" sz="6600" dirty="0">
                <a:latin typeface="Tw Cen MT Condensed Extra Bold" panose="020B0803020202020204" pitchFamily="34" charset="0"/>
              </a:rPr>
              <a:t>Using modern web technologies like meta data, push and cache APIs.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2359A-79A7-4F46-BFBE-BE1C57F8E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370" y="1805164"/>
            <a:ext cx="2623705" cy="18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4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0B455-D359-4280-95ED-1BEF2099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258"/>
            <a:ext cx="12192000" cy="7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47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8F8CF-2F3F-488C-9731-726063C27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98"/>
            <a:ext cx="12274062" cy="9271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D7B2D-7AD0-42AF-9437-66EE462FF63B}"/>
              </a:ext>
            </a:extLst>
          </p:cNvPr>
          <p:cNvSpPr txBox="1"/>
          <p:nvPr/>
        </p:nvSpPr>
        <p:spPr>
          <a:xfrm>
            <a:off x="473025" y="0"/>
            <a:ext cx="623023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COME &amp; TALK TO ME</a:t>
            </a:r>
          </a:p>
          <a:p>
            <a:pPr algn="ctr"/>
            <a:r>
              <a:rPr lang="en-US" sz="4400" dirty="0" err="1">
                <a:latin typeface="Tw Cen MT Condensed Extra Bold" panose="020B0803020202020204" pitchFamily="34" charset="0"/>
                <a:ea typeface="Gadugi" panose="020B0502040204020203" pitchFamily="34" charset="0"/>
              </a:rPr>
              <a:t>i</a:t>
            </a:r>
            <a:r>
              <a:rPr lang="en-US" sz="44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 really </a:t>
            </a:r>
            <a:r>
              <a:rPr lang="en-US" sz="4400" dirty="0" err="1">
                <a:latin typeface="Tw Cen MT Condensed Extra Bold" panose="020B0803020202020204" pitchFamily="34" charset="0"/>
                <a:ea typeface="Gadugi" panose="020B0502040204020203" pitchFamily="34" charset="0"/>
              </a:rPr>
              <a:t>wanna</a:t>
            </a:r>
            <a:r>
              <a:rPr lang="en-US" sz="4400" dirty="0">
                <a:latin typeface="Tw Cen MT Condensed Extra Bold" panose="020B0803020202020204" pitchFamily="34" charset="0"/>
                <a:ea typeface="Gadugi" panose="020B0502040204020203" pitchFamily="34" charset="0"/>
              </a:rPr>
              <a:t> know you</a:t>
            </a:r>
          </a:p>
        </p:txBody>
      </p:sp>
    </p:spTree>
    <p:extLst>
      <p:ext uri="{BB962C8B-B14F-4D97-AF65-F5344CB8AC3E}">
        <p14:creationId xmlns:p14="http://schemas.microsoft.com/office/powerpoint/2010/main" val="605683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717BA1-B29F-4B63-9B9C-C255855AC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6191" y="1687153"/>
            <a:ext cx="5585183" cy="420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  <a:t>  </a:t>
            </a:r>
            <a:br>
              <a:rPr kumimoji="0" lang="en-US" altLang="en-US" sz="3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THANKS </a:t>
            </a:r>
            <a:r>
              <a:rPr lang="en-US" altLang="en-US" sz="5500" b="1" dirty="0">
                <a:solidFill>
                  <a:srgbClr val="000000"/>
                </a:solidFill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FLUENT</a:t>
            </a:r>
            <a:r>
              <a:rPr kumimoji="0" lang="en-US" altLang="en-US" sz="5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 ❤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SLIDES &amp; CODE WILL BE TWEETED FROM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  <a:cs typeface="Times New Roman" panose="02020603050405020304" pitchFamily="18" charset="0"/>
              </a:rPr>
              <a:t>@tzmanics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Condensed Extra Bold" panose="020B0803020202020204" pitchFamily="34" charset="0"/>
                <a:ea typeface="Microsoft JhengHei Light" panose="020B0304030504040204" pitchFamily="34" charset="-12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Condensed Extra Bold" panose="020B0803020202020204" pitchFamily="34" charset="0"/>
              <a:ea typeface="Microsoft JhengHei Light" panose="020B03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6896F-DAE5-45A4-9A97-32CAE9DFC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79707" cy="919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9A577-16BE-4618-8D52-7D120421E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27970"/>
            <a:ext cx="12268200" cy="92590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CEEBF0-B1EC-43D2-BD6E-7F8CC82C9D62}"/>
              </a:ext>
            </a:extLst>
          </p:cNvPr>
          <p:cNvSpPr/>
          <p:nvPr/>
        </p:nvSpPr>
        <p:spPr>
          <a:xfrm>
            <a:off x="311750" y="2786727"/>
            <a:ext cx="1172628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SOME OTHER LEVEL</a:t>
            </a:r>
          </a:p>
        </p:txBody>
      </p:sp>
    </p:spTree>
    <p:extLst>
      <p:ext uri="{BB962C8B-B14F-4D97-AF65-F5344CB8AC3E}">
        <p14:creationId xmlns:p14="http://schemas.microsoft.com/office/powerpoint/2010/main" val="408177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EDB83-ABFC-47FB-B7FC-DCF1B5B5EF0C}"/>
              </a:ext>
            </a:extLst>
          </p:cNvPr>
          <p:cNvSpPr txBox="1"/>
          <p:nvPr/>
        </p:nvSpPr>
        <p:spPr>
          <a:xfrm>
            <a:off x="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CCA00-B0C0-4072-9625-9CCA863B5832}"/>
              </a:ext>
            </a:extLst>
          </p:cNvPr>
          <p:cNvSpPr txBox="1"/>
          <p:nvPr/>
        </p:nvSpPr>
        <p:spPr>
          <a:xfrm>
            <a:off x="406886" y="271841"/>
            <a:ext cx="81814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w Cen MT Condensed Extra Bold" panose="020B0803020202020204" pitchFamily="34" charset="0"/>
              </a:rPr>
              <a:t>You add JavaScript and </a:t>
            </a:r>
            <a:r>
              <a:rPr lang="en-US" sz="6000" dirty="0" err="1">
                <a:latin typeface="Tw Cen MT Condensed Extra Bold" panose="020B0803020202020204" pitchFamily="34" charset="0"/>
              </a:rPr>
              <a:t>json</a:t>
            </a:r>
            <a:r>
              <a:rPr lang="en-US" sz="6000" dirty="0">
                <a:latin typeface="Tw Cen MT Condensed Extra Bold" panose="020B0803020202020204" pitchFamily="34" charset="0"/>
              </a:rPr>
              <a:t> files to your project to add capabilities like push notifications, offline caching, </a:t>
            </a:r>
            <a:r>
              <a:rPr lang="en-US" sz="6000" dirty="0" err="1">
                <a:latin typeface="Tw Cen MT Condensed Extra Bold" panose="020B0803020202020204" pitchFamily="34" charset="0"/>
              </a:rPr>
              <a:t>fullscreen</a:t>
            </a:r>
            <a:r>
              <a:rPr lang="en-US" sz="6000" dirty="0">
                <a:latin typeface="Tw Cen MT Condensed Extra Bold" panose="020B0803020202020204" pitchFamily="34" charset="0"/>
              </a:rPr>
              <a:t> views and more.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AC928-3972-4241-8CE4-DD82D2B8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12" y="2071057"/>
            <a:ext cx="7947861" cy="4879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D540D7-48F1-4EA6-AA91-381624DA5C43}"/>
              </a:ext>
            </a:extLst>
          </p:cNvPr>
          <p:cNvSpPr txBox="1"/>
          <p:nvPr/>
        </p:nvSpPr>
        <p:spPr>
          <a:xfrm>
            <a:off x="1066246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@tzmanics</a:t>
            </a:r>
          </a:p>
        </p:txBody>
      </p:sp>
    </p:spTree>
    <p:extLst>
      <p:ext uri="{BB962C8B-B14F-4D97-AF65-F5344CB8AC3E}">
        <p14:creationId xmlns:p14="http://schemas.microsoft.com/office/powerpoint/2010/main" val="377076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7A918-6744-44C9-81C4-646B2C2A5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016" y="-56404"/>
            <a:ext cx="12268015" cy="8931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CEEBF0-B1EC-43D2-BD6E-7F8CC82C9D62}"/>
              </a:ext>
            </a:extLst>
          </p:cNvPr>
          <p:cNvSpPr/>
          <p:nvPr/>
        </p:nvSpPr>
        <p:spPr>
          <a:xfrm>
            <a:off x="-218063" y="4409153"/>
            <a:ext cx="1261755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b="1" dirty="0">
                <a:solidFill>
                  <a:schemeClr val="bg1"/>
                </a:solidFill>
                <a:latin typeface="Futura PT Light" charset="0"/>
                <a:ea typeface="Futura PT Light" charset="0"/>
                <a:cs typeface="Futura PT Light" charset="0"/>
              </a:rPr>
              <a:t>DAI BENDU LEVEL</a:t>
            </a:r>
          </a:p>
        </p:txBody>
      </p:sp>
    </p:spTree>
    <p:extLst>
      <p:ext uri="{BB962C8B-B14F-4D97-AF65-F5344CB8AC3E}">
        <p14:creationId xmlns:p14="http://schemas.microsoft.com/office/powerpoint/2010/main" val="550143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EDB83-ABFC-47FB-B7FC-DCF1B5B5EF0C}"/>
              </a:ext>
            </a:extLst>
          </p:cNvPr>
          <p:cNvSpPr txBox="1"/>
          <p:nvPr/>
        </p:nvSpPr>
        <p:spPr>
          <a:xfrm>
            <a:off x="0" y="6396335"/>
            <a:ext cx="164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#</a:t>
            </a:r>
            <a:r>
              <a:rPr lang="en-US" sz="2400" dirty="0" err="1">
                <a:latin typeface="Tw Cen MT Condensed Extra Bold" panose="020B0803020202020204" pitchFamily="34" charset="0"/>
              </a:rPr>
              <a:t>FluentConf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FE32C3-4284-4780-87C7-E8EAEBA60372}"/>
              </a:ext>
            </a:extLst>
          </p:cNvPr>
          <p:cNvSpPr/>
          <p:nvPr/>
        </p:nvSpPr>
        <p:spPr>
          <a:xfrm rot="19258464">
            <a:off x="3475600" y="821798"/>
            <a:ext cx="11879869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9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w Cen MT Condensed Extra Bold" panose="020B0803020202020204" pitchFamily="34" charset="0"/>
              </a:rPr>
              <a:t>SERVICE WORKERS</a:t>
            </a:r>
          </a:p>
          <a:p>
            <a:r>
              <a:rPr lang="en-US" sz="9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w Cen MT Condensed Extra Bold" panose="020B0803020202020204" pitchFamily="34" charset="0"/>
              </a:rPr>
              <a:t>APP MANIFEST</a:t>
            </a:r>
            <a:endParaRPr lang="en-US" sz="9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w Cen MT Condensed Extra Bold" panose="020B08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36764-693F-4120-A8E5-A94E8EA5B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876" y="-2175938"/>
            <a:ext cx="9144001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468</Words>
  <Application>Microsoft Office PowerPoint</Application>
  <PresentationFormat>Widescreen</PresentationFormat>
  <Paragraphs>251</Paragraphs>
  <Slides>52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Microsoft JhengHei Light</vt:lpstr>
      <vt:lpstr>Arial</vt:lpstr>
      <vt:lpstr>Arial Black</vt:lpstr>
      <vt:lpstr>Calibri</vt:lpstr>
      <vt:lpstr>Calibri Light</vt:lpstr>
      <vt:lpstr>Futura PT Light</vt:lpstr>
      <vt:lpstr>Gadugi</vt:lpstr>
      <vt:lpstr>Iowan Old Style Black</vt:lpstr>
      <vt:lpstr>Times New Roman</vt:lpstr>
      <vt:lpstr>Tw Cen MT Condensed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Tara Manicsic</dc:creator>
  <cp:lastModifiedBy>Tara Manicsic</cp:lastModifiedBy>
  <cp:revision>18</cp:revision>
  <dcterms:created xsi:type="dcterms:W3CDTF">2018-06-13T22:59:37Z</dcterms:created>
  <dcterms:modified xsi:type="dcterms:W3CDTF">2018-06-14T15:55:34Z</dcterms:modified>
</cp:coreProperties>
</file>